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282" r:id="rId16"/>
    <p:sldId id="358" r:id="rId17"/>
    <p:sldId id="329" r:id="rId18"/>
    <p:sldId id="360" r:id="rId19"/>
    <p:sldId id="324" r:id="rId20"/>
    <p:sldId id="366" r:id="rId21"/>
    <p:sldId id="361" r:id="rId22"/>
    <p:sldId id="363"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2927"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10/31/2017</a:t>
            </a:fld>
            <a:endParaRPr lang="el-GR"/>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el-GR"/>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0" u="none" dirty="0"/>
              <a:t>Η παρουσίαση που ακολουθεί απευθύνεται σε παιδιά ηλικίας 5-10. Συνιστούμε να διαθέσετε 60 λεπτά για αυτήν τη δραστηριότητα. Μειώστε τον χρόνο για τους μικρότερους σε ηλικία συμμετέχοντες. </a:t>
            </a:r>
            <a:endParaRPr lang="el-GR" b="1" u="sng" dirty="0"/>
          </a:p>
          <a:p>
            <a:endParaRPr lang="el-GR" b="1" u="sng" dirty="0"/>
          </a:p>
          <a:p>
            <a:r>
              <a:rPr lang="el-GR" b="1" u="sng" dirty="0"/>
              <a:t>ΠΑΡΑΔΕΙΓΜΑ ΚΕΙΜΕΝΟΥ ΠΑΡΟΥΣΙΑΣΗΣ: </a:t>
            </a:r>
          </a:p>
          <a:p>
            <a:endParaRPr lang="el-GR" b="1" u="sng" dirty="0"/>
          </a:p>
          <a:p>
            <a:pPr>
              <a:defRPr/>
            </a:pPr>
            <a:r>
              <a:rPr lang="el-GR" b="0" u="none" dirty="0"/>
              <a:t>"Γεια σε όλους</a:t>
            </a:r>
            <a:r>
              <a:rPr lang="el-GR" kern="1200" dirty="0">
                <a:effectLst/>
                <a:latin typeface="+mn-lt"/>
              </a:rPr>
              <a:t>! Ονομάζομαι &lt;name&gt; και είμαι από την εταιρεία &lt;organization&gt;. </a:t>
            </a:r>
            <a:r>
              <a:rPr lang="el-GR" b="0" u="none" dirty="0"/>
              <a:t>Σήμερα, θα κάνουμε εκπαίδευση Hour of Code™ με το Minecraft. </a:t>
            </a:r>
            <a:r>
              <a:rPr lang="el-GR" dirty="0"/>
              <a:t>Το </a:t>
            </a:r>
            <a:r>
              <a:rPr lang="el-GR" kern="1200" dirty="0">
                <a:effectLst/>
                <a:latin typeface="+mn-lt"/>
              </a:rPr>
              <a:t>Hour of Code™</a:t>
            </a:r>
            <a:r>
              <a:rPr lang="el-GR" dirty="0"/>
              <a:t> είναι μια</a:t>
            </a:r>
            <a:r>
              <a:rPr lang="el-GR" kern="1200" dirty="0">
                <a:effectLst/>
                <a:latin typeface="+mn-lt"/>
              </a:rPr>
              <a:t> παγκόσμια εκστρατεία του μη κερδοσκοπικού οργανισμού Code.org που έχει στόχο να δείξει ότι όλοι μπορούν να μάθουν τις βασικές αρχές της συγγραφής κώδικα. Σήμερα, θα συμμετάσχετε κι εσείς σε αυτό</a:t>
            </a:r>
            <a:r>
              <a:rPr lang="el-GR" b="0" u="none" baseline="0" dirty="0"/>
              <a:t> και θα μάθετε να γράφετε κώδικα χρησιμοποιώντας το νέο πρόγραμμα εκμάθησης Minecraft Hour of Code™ από τη Microsoft. Πριν από αυτό όμως, θα μιλήσουμε λίγο για το τι είναι η συγγραφή κώδικα, για ποιο λόγο είναι σημαντική και γιατί είναι τόσο διασκεδαστική!"</a:t>
            </a:r>
            <a:endParaRPr lang="el-GR" b="1" u="sng" dirty="0"/>
          </a:p>
          <a:p>
            <a:endParaRPr lang="el-GR" b="1" u="sng" dirty="0"/>
          </a:p>
          <a:p>
            <a:endParaRPr lang="el-GR" b="1" u="sng" dirty="0"/>
          </a:p>
          <a:p>
            <a:r>
              <a:rPr lang="el-GR" b="1" u="sng" dirty="0"/>
              <a:t>ΣΤΟΧΟΣ ΤΗΣ ΔΙΑΦΑΝΕΙΑΣ:</a:t>
            </a:r>
            <a:r>
              <a:rPr lang="el-GR" dirty="0"/>
              <a:t> </a:t>
            </a:r>
          </a:p>
          <a:p>
            <a:endParaRPr lang="el-GR" b="0" u="none" baseline="0" dirty="0"/>
          </a:p>
          <a:p>
            <a:r>
              <a:rPr lang="el-GR" b="0" u="none" baseline="0" dirty="0"/>
              <a:t>Να εμπνεύσει ενθουσιασμό στους συμμετέχοντες για το Hour of Code™!</a:t>
            </a:r>
          </a:p>
          <a:p>
            <a:endParaRPr lang="el-GR" b="0" u="none" baseline="0" dirty="0"/>
          </a:p>
          <a:p>
            <a:r>
              <a:rPr lang="el-GR" b="1" u="sng" baseline="0" dirty="0"/>
              <a:t>ΣΗΜΕΙΩΣΗ ΓΙΑ ΤΟΝ ΣΥΝΤΟΝΙΣΤΗ:</a:t>
            </a:r>
          </a:p>
          <a:p>
            <a:r>
              <a:rPr lang="el-GR" sz="1200" kern="1200" dirty="0">
                <a:solidFill>
                  <a:schemeClr val="tx1"/>
                </a:solidFill>
                <a:effectLst/>
                <a:latin typeface="+mn-lt"/>
              </a:rPr>
              <a:t>Έχετε υπόψη σας ότι ο κύριος σκοπός της εκδήλωσης είναι οι συμμετέχοντες να ενδιαφερθούν για το πρόγραμμα εκμάθησης. Περιορίστε τον χρόνο της παρουσίασής σας ανάλογα. Οι περισσότερες διαφάνειες αυτής της παρουσίασης έχουν σχεδιαστεί για να εμφανίζονται εν συντομία, προκειμένου να υποστηρίξουν μια γρήγορη παρουσίαση με στυλ συνομιλίας.</a:t>
            </a:r>
            <a:endParaRPr lang="el-GR" b="1" u="sng" dirty="0"/>
          </a:p>
          <a:p>
            <a:endParaRPr lang="el-GR" b="1" u="sng" dirty="0"/>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rPr>
              <a:t>Αυτή η εικόνα αντιπροσωπεύει την παγκόσμια συμμετοχή στις εκδηλώσεις Hour of Code™. </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el-G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r>
              <a:rPr lang="el-GR" b="0" baseline="0" dirty="0"/>
              <a:t>"</a:t>
            </a:r>
            <a:r>
              <a:rPr lang="el-GR" sz="1200" kern="1200" dirty="0">
                <a:solidFill>
                  <a:schemeClr val="tx1"/>
                </a:solidFill>
                <a:effectLst/>
                <a:latin typeface="+mn-lt"/>
              </a:rPr>
              <a:t>Ο κώδικας μάς επιτρέπει επίσης να δημιουργούμε νέα πράγματα, μας βοηθάει λοιπόν να έχουμε φαντασία και να είμαστε δημιουργικοί!"</a:t>
            </a:r>
          </a:p>
          <a:p>
            <a:endParaRPr lang="el-GR" b="1" u="sng" dirty="0"/>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el-GR"/>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dirty="0"/>
              <a:t>"Η συγγραφή κώδικα είναι ομαδική δραστηριότητα! Εφόσον όλοι όσοι γράφουν κώδικα πάντα λύνουν προβλήματα και χρησιμοποιούν τη φαντασία τους, </a:t>
            </a:r>
            <a:r>
              <a:rPr lang="el-GR" sz="1200" kern="1200" dirty="0">
                <a:solidFill>
                  <a:schemeClr val="tx1"/>
                </a:solidFill>
                <a:effectLst/>
                <a:latin typeface="+mn-lt"/>
              </a:rPr>
              <a:t>βοηθούν ο ένας τον άλλον ανταλλάσσοντας ιδέες και λύσεις!" </a:t>
            </a:r>
            <a:endParaRPr lang="el-GR" dirty="0"/>
          </a:p>
          <a:p>
            <a:endParaRPr lang="el-GR" b="1" u="sng" dirty="0"/>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el-GR"/>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sz="1200" kern="1200" dirty="0">
                <a:solidFill>
                  <a:schemeClr val="tx1"/>
                </a:solidFill>
                <a:effectLst/>
                <a:latin typeface="+mn-lt"/>
              </a:rPr>
              <a:t>"Τι σας αρέσει να κάνετε;</a:t>
            </a:r>
            <a:r>
              <a:rPr lang="el-GR" dirty="0"/>
              <a:t> </a:t>
            </a:r>
            <a:r>
              <a:rPr lang="el-GR" sz="1200" kern="1200" dirty="0">
                <a:solidFill>
                  <a:schemeClr val="tx1"/>
                </a:solidFill>
                <a:effectLst/>
                <a:latin typeface="+mn-lt"/>
              </a:rPr>
              <a:t>Μπορεί να είναι οτιδήποτε - διάβασμα, σπορ, μόδα, βιντεοπαιχνίδια."</a:t>
            </a:r>
            <a:endParaRPr lang="el-GR" b="1" u="sng" dirty="0"/>
          </a:p>
          <a:p>
            <a:endParaRPr lang="el-GR" b="1" u="sng" dirty="0"/>
          </a:p>
          <a:p>
            <a:r>
              <a:rPr lang="el-GR" b="1" u="sng" dirty="0"/>
              <a:t>ΣΤΟΧΟΣ ΤΗΣ ΔΙΑΦΑΝΕΙΑΣ:</a:t>
            </a:r>
          </a:p>
          <a:p>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Να τοποθετηθεί η συγγραφή κώδικα ως κάτι που συνδέεται με ενδιαφέροντα πέρα από τον χώρο της τεχνολογίας, ώστε να είναι πιθανότερο να ενδιαφερθούν τα μικρά παιδιά. Ο στόχος είναι να βάλουν τη φαντασία τους να δουλέψει για να βρουν πώς θα μπορούσαν να εντάξουν ένα ενδιαφέρον τους σε ένα έργο συγγραφής κώδικα το οποίο θα μπορούσε να βοηθήσει περαιτέρω αυτό το πάθος. </a:t>
            </a:r>
            <a:endParaRPr lang="el-GR" b="1" u="sng" dirty="0"/>
          </a:p>
          <a:p>
            <a:endParaRPr lang="el-GR" b="1" dirty="0"/>
          </a:p>
          <a:p>
            <a:r>
              <a:rPr lang="el-GR" b="1" u="sng" dirty="0"/>
              <a:t>ΣΗΜΕΙΩΣΗ ΓΙΑ ΤΟΝ ΣΥΝΤΟΝΙΣΤΗ:</a:t>
            </a:r>
            <a:r>
              <a:rPr lang="el-GR" b="1" u="none" dirty="0"/>
              <a:t> </a:t>
            </a:r>
            <a:r>
              <a:rPr lang="el-GR" b="0" dirty="0"/>
              <a:t>Ζητήστε από τους συμμετέχοντες να μοιραστούν τα ενδιαφέροντα και τις ιδέες τους</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el-GR"/>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b="0" u="none" dirty="0"/>
              <a:t>"Η συγγραφή κώδικα μπορεί να είναι μέρος όλων όσων σας αρέσει να κάνετε!"</a:t>
            </a:r>
          </a:p>
          <a:p>
            <a:endParaRPr lang="el-GR" b="0" u="none" baseline="0" dirty="0"/>
          </a:p>
          <a:p>
            <a:r>
              <a:rPr lang="el-GR" b="0" u="none" baseline="0" dirty="0"/>
              <a:t>*ΠΑΡΑΔΕΙΓΜΑΤΑ ΠΟΥ ΘΑ ΠΡΕΠΕΙ ΝΑ ΑΝΑΦΕΡΕΤΕ</a:t>
            </a:r>
          </a:p>
          <a:p>
            <a:pPr marL="628650" lvl="1" indent="-171450">
              <a:buFont typeface="Arial"/>
              <a:buChar char="•"/>
            </a:pPr>
            <a:r>
              <a:rPr lang="el-GR" sz="1200" kern="1200" dirty="0">
                <a:solidFill>
                  <a:schemeClr val="tx1"/>
                </a:solidFill>
                <a:effectLst/>
                <a:latin typeface="+mn-lt"/>
              </a:rPr>
              <a:t>Εάν σε κάποιον αρέσουν οι </a:t>
            </a:r>
            <a:r>
              <a:rPr lang="el-GR" sz="1200" b="1" kern="1200" dirty="0">
                <a:solidFill>
                  <a:schemeClr val="tx1"/>
                </a:solidFill>
                <a:effectLst/>
                <a:latin typeface="+mn-lt"/>
              </a:rPr>
              <a:t>ταινίες </a:t>
            </a:r>
            <a:r>
              <a:rPr lang="el-GR" sz="1200" kern="1200" dirty="0">
                <a:solidFill>
                  <a:schemeClr val="tx1"/>
                </a:solidFill>
                <a:effectLst/>
                <a:latin typeface="+mn-lt"/>
              </a:rPr>
              <a:t>μπορεί να δημιουργήσει μια εφαρμογή όπου οι χρήστες θα αξιολογούν τις ταινίες και θα συζητούν για αυτές</a:t>
            </a:r>
            <a:endParaRPr lang="el-GR" dirty="0">
              <a:effectLst/>
            </a:endParaRPr>
          </a:p>
          <a:p>
            <a:pPr marL="628650" lvl="1" indent="-171450">
              <a:buFont typeface="Arial"/>
              <a:buChar char="•"/>
            </a:pPr>
            <a:r>
              <a:rPr lang="el-GR" sz="1200" kern="1200" dirty="0">
                <a:solidFill>
                  <a:schemeClr val="tx1"/>
                </a:solidFill>
                <a:effectLst/>
                <a:latin typeface="+mn-lt"/>
              </a:rPr>
              <a:t>Κάποιος που του αρέσουν τα </a:t>
            </a:r>
            <a:r>
              <a:rPr lang="el-GR" sz="1200" b="1" kern="1200" dirty="0">
                <a:solidFill>
                  <a:schemeClr val="tx1"/>
                </a:solidFill>
                <a:effectLst/>
                <a:latin typeface="+mn-lt"/>
              </a:rPr>
              <a:t>βιντεοπαιχνίδια </a:t>
            </a:r>
            <a:r>
              <a:rPr lang="el-GR" sz="1200" kern="1200" dirty="0">
                <a:solidFill>
                  <a:schemeClr val="tx1"/>
                </a:solidFill>
                <a:effectLst/>
                <a:latin typeface="+mn-lt"/>
              </a:rPr>
              <a:t>μπορεί να δημιουργήσει το δικό του παιχνίδι</a:t>
            </a:r>
          </a:p>
          <a:p>
            <a:pPr marL="628650" lvl="1" indent="-171450">
              <a:buFont typeface="Arial"/>
              <a:buChar char="•"/>
            </a:pPr>
            <a:r>
              <a:rPr lang="el-GR" sz="1200" kern="1200" dirty="0">
                <a:solidFill>
                  <a:schemeClr val="tx1"/>
                </a:solidFill>
                <a:effectLst/>
                <a:latin typeface="+mn-lt"/>
              </a:rPr>
              <a:t>Κάποιος που του αρέσουν τα </a:t>
            </a:r>
            <a:r>
              <a:rPr lang="el-GR" sz="1200" b="1" kern="1200" dirty="0">
                <a:solidFill>
                  <a:schemeClr val="tx1"/>
                </a:solidFill>
                <a:effectLst/>
                <a:latin typeface="+mn-lt"/>
              </a:rPr>
              <a:t>σπορ </a:t>
            </a:r>
            <a:r>
              <a:rPr lang="el-GR" sz="1200" kern="1200" dirty="0">
                <a:solidFill>
                  <a:schemeClr val="tx1"/>
                </a:solidFill>
                <a:effectLst/>
                <a:latin typeface="+mn-lt"/>
              </a:rPr>
              <a:t>μπορεί να δημιουργήσει μια εφαρμογή που δείχνει στατιστικά στοιχεία της αγαπημένης του ομάδας</a:t>
            </a:r>
          </a:p>
          <a:p>
            <a:pPr marL="628650" lvl="1" indent="-171450">
              <a:buFont typeface="Arial"/>
              <a:buChar char="•"/>
            </a:pPr>
            <a:r>
              <a:rPr lang="el-GR" sz="1200" kern="1200" dirty="0">
                <a:solidFill>
                  <a:schemeClr val="tx1"/>
                </a:solidFill>
                <a:effectLst/>
                <a:latin typeface="+mn-lt"/>
              </a:rPr>
              <a:t>Εάν σε κάποιον αρέσουν τα </a:t>
            </a:r>
            <a:r>
              <a:rPr lang="el-GR" sz="1200" b="1" kern="1200" dirty="0">
                <a:solidFill>
                  <a:schemeClr val="tx1"/>
                </a:solidFill>
                <a:effectLst/>
                <a:latin typeface="+mn-lt"/>
              </a:rPr>
              <a:t>καρτούν και οι υπερήρωες</a:t>
            </a:r>
            <a:r>
              <a:rPr lang="el-GR" sz="1200" kern="1200" dirty="0">
                <a:solidFill>
                  <a:schemeClr val="tx1"/>
                </a:solidFill>
                <a:effectLst/>
                <a:latin typeface="+mn-lt"/>
              </a:rPr>
              <a:t>, μπορεί να δημιουργήσει μια τοποθεσία Web για τους αγαπημένους του χαρακτήρες </a:t>
            </a:r>
            <a:endParaRPr lang="el-GR" dirty="0">
              <a:effectLst/>
            </a:endParaRPr>
          </a:p>
          <a:p>
            <a:endParaRPr lang="el-GR" b="1" u="sng" dirty="0"/>
          </a:p>
          <a:p>
            <a:r>
              <a:rPr lang="el-GR" b="1" u="sng" dirty="0"/>
              <a:t>ΣΤΟΧΟΣ ΤΗΣ ΔΙΑΦΑΝΕΙΑΣ:</a:t>
            </a:r>
          </a:p>
          <a:p>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Να τονιστεί ότι οι χρήστες όχι μόνο θα βρουν νέους τρόπους διασκέδασης ακολουθώντας τη διαδικασία της συγγραφής κώδικα και ανακαλύπτοντας τι μπορούν να κάνουν με τη συγγραφή κώδικα, αλλά και το υλικό το οποίο θα δημιουργήσουν μπορεί να είναι κάτι που μπορεί να μοιράζονται και να χρησιμοποιούν μαζί με φίλους.</a:t>
            </a:r>
          </a:p>
          <a:p>
            <a:endParaRPr lang="el-GR" b="1" dirty="0"/>
          </a:p>
          <a:p>
            <a:pPr marL="0" marR="0" indent="0" algn="l" defTabSz="914400" rtl="0" eaLnBrk="1" fontAlgn="auto" latinLnBrk="0" hangingPunct="1">
              <a:lnSpc>
                <a:spcPct val="100000"/>
              </a:lnSpc>
              <a:spcBef>
                <a:spcPts val="0"/>
              </a:spcBef>
              <a:spcAft>
                <a:spcPts val="0"/>
              </a:spcAft>
              <a:buClrTx/>
              <a:buSzTx/>
              <a:buFontTx/>
              <a:buNone/>
              <a:tabLst/>
              <a:defRPr/>
            </a:pPr>
            <a:endParaRPr lang="el-GR" dirty="0"/>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el-GR"/>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endParaRPr lang="el-GR"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b="0" u="none" dirty="0"/>
              <a:t>"Είστε έτοιμοι να αρχίσετε τη συγγραφή κώδικα; Ας ξεκινήσουμε! "Στη σημερινή εκπαίδευση </a:t>
            </a:r>
            <a:r>
              <a:rPr lang="el-GR" sz="1200" dirty="0">
                <a:solidFill>
                  <a:schemeClr val="bg1"/>
                </a:solidFill>
                <a:latin typeface="Segoe UI Light" panose="020B0502040204020203" pitchFamily="34" charset="0"/>
              </a:rPr>
              <a:t>Hour of Code™</a:t>
            </a:r>
            <a:r>
              <a:rPr lang="el-GR" b="0" u="none" baseline="0" dirty="0"/>
              <a:t>, θα χρησιμοποιήσουμε ένα</a:t>
            </a:r>
            <a:r>
              <a:rPr lang="el-GR" sz="1200" kern="1200" dirty="0">
                <a:solidFill>
                  <a:schemeClr val="tx1"/>
                </a:solidFill>
                <a:effectLst/>
                <a:latin typeface="+mn-lt"/>
              </a:rPr>
              <a:t> πρόγραμμα εκμάθησης εμπνευσμένο από το παιχνίδι Minecraft</a:t>
            </a:r>
            <a:r>
              <a:rPr lang="el-GR" b="0" u="none" baseline="0" dirty="0"/>
              <a:t>! Το </a:t>
            </a:r>
            <a:r>
              <a:rPr lang="el-GR" sz="1200" kern="1200" dirty="0">
                <a:solidFill>
                  <a:schemeClr val="tx1"/>
                </a:solidFill>
                <a:effectLst/>
                <a:latin typeface="+mn-lt"/>
              </a:rPr>
              <a:t>πρόγραμμα εκμάθησης χρησιμοποιεί χαρακτήρες και ιδέες από το βιντεοπαιχνίδι Minecraft, αλλά δεν είναι το ίδιο το παιχνίδι.</a:t>
            </a:r>
            <a:r>
              <a:rPr lang="el-GR" b="0" u="none" baseline="0" dirty="0"/>
              <a:t>"</a:t>
            </a:r>
            <a:r>
              <a:rPr lang="el-GR" dirty="0"/>
              <a:t> </a:t>
            </a:r>
            <a:r>
              <a:rPr lang="el-GR" sz="1200" kern="1200" dirty="0">
                <a:solidFill>
                  <a:schemeClr val="tx1"/>
                </a:solidFill>
                <a:effectLst/>
                <a:latin typeface="+mn-lt"/>
              </a:rPr>
              <a:t>Στο πρόγραμμα εκμάθησης Minecraft Hour of Code™, θα συναντήσετε τον "Agent" και θα μάθετε να χρησιμοποιείτε τεχνικές συγγραφής κώδικα όπως βρόχους, εντοπισμό σφαλμάτων και συναρτήσεις για να σχεδιάσετε τις δικές σας λύσεις σε γρίφους αλλά και να παρακολουθήσετε τον Agent να εκτελεί τις εντολές σας."</a:t>
            </a:r>
            <a:endParaRPr lang="el-GR" sz="1200" b="0" baseline="0" dirty="0"/>
          </a:p>
          <a:p>
            <a:endParaRPr lang="el-G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0" u="none" baseline="0" dirty="0"/>
              <a:t>"Θα έχετε _____ χρόνο για να παίξετε σήμερα. Εάν κολλήσετε, μην χάνετε την υπομονή σας, δοκιμάστε ένα διαφορετικό τρόπο για να λύσετε το πρόβλημα. Στη συνέχεια, ρωτήστε έναν γείτονα και τέλος, εάν θέλετε τη βοήθειά μου, σηκώστε το χέρι, σηκώστε τον αντίχειρα, κ.λπ.].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0" u="none" baseline="0" dirty="0"/>
              <a:t>Μην ξεχνάτε τα ακουστικά σας!"</a:t>
            </a:r>
            <a:endParaRPr lang="el-GR" sz="1200" b="0" u="none" dirty="0"/>
          </a:p>
          <a:p>
            <a:endParaRPr lang="el-GR" b="0" u="none" dirty="0"/>
          </a:p>
          <a:p>
            <a:endParaRPr lang="el-GR" b="1" u="sng" dirty="0"/>
          </a:p>
          <a:p>
            <a:r>
              <a:rPr lang="el-GR" b="1" u="sng" dirty="0"/>
              <a:t>ΣΤΟΧΟΣ ΤΗΣ ΔΙΑΦΑΝΕΙΑΣ: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b="0" u="none" dirty="0"/>
              <a:t>Η παρουσίαση της εκστρατείας </a:t>
            </a:r>
            <a:r>
              <a:rPr lang="el-GR" sz="1200" dirty="0">
                <a:solidFill>
                  <a:schemeClr val="bg1"/>
                </a:solidFill>
                <a:latin typeface="Segoe UI Light" panose="020B0502040204020203" pitchFamily="34" charset="0"/>
              </a:rPr>
              <a:t>Hour of Code™</a:t>
            </a:r>
          </a:p>
          <a:p>
            <a:endParaRPr lang="el-G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b="1" u="sng" dirty="0"/>
              <a:t>ΣΗΜΕΙΩΣΗ ΓΙΑ ΤΟΝ ΣΥΝΤΟΝΙΣΤΗ:</a:t>
            </a:r>
          </a:p>
          <a:p>
            <a:pPr>
              <a:defRPr/>
            </a:pPr>
            <a:r>
              <a:rPr lang="el-GR" b="0" dirty="0"/>
              <a:t>Υπάρχουν περισσότερα από ένα προγράμματα εκμάθησης του Minecraft. Ξεκινήστε με αυτό το </a:t>
            </a:r>
            <a:r>
              <a:rPr lang="el-GR" dirty="0"/>
              <a:t>φετινό </a:t>
            </a:r>
            <a:r>
              <a:rPr lang="el-GR" b="0" dirty="0"/>
              <a:t>πρόγραμμα εκμάθησης και χρησιμοποιήστε τα άλλα, εάν τελειώσοετε νωρίς. Κάθε πρόγραμμα εκμάθησης διδάσκει διαφορετικές έννοιες, γι' αυτό είναι καλή ιδέα να τα ακολουθήσετε όλα!</a:t>
            </a:r>
            <a:r>
              <a:rPr lang="el-GR" dirty="0"/>
              <a:t> </a:t>
            </a:r>
            <a:endParaRPr lang="el-GR" b="0" dirty="0"/>
          </a:p>
          <a:p>
            <a:endParaRPr lang="el-GR" sz="1200" b="1" u="sng" kern="1200" baseline="0" dirty="0">
              <a:solidFill>
                <a:schemeClr val="tx1"/>
              </a:solidFill>
              <a:effectLst/>
              <a:latin typeface="+mn-lt"/>
              <a:ea typeface="+mn-ea"/>
              <a:cs typeface="+mn-cs"/>
            </a:endParaRPr>
          </a:p>
          <a:p>
            <a:r>
              <a:rPr lang="el-GR" sz="1200" kern="1200" dirty="0">
                <a:solidFill>
                  <a:schemeClr val="tx1"/>
                </a:solidFill>
                <a:effectLst/>
                <a:latin typeface="+mn-lt"/>
              </a:rPr>
              <a:t>Εάν δεν μπορείτε να δώσετε σε κάθε συμμετέχοντα από μία συσκευή, προσπαθήστε να δημιουργήσετε ζεύγη και ζητήστε να εναλλάσσουν τη συσκευή μεταξύ τους σε κάθε βήμα των μαθημάτων. Έτσι θα μπορέσουν όλοι οι συμμετέχοντες να έχουν πρακτική εμπειρία αλλά και να παρακολουθήσουν τη διαδικασία. Προτείνουμε καθένας να εργαστεί μόνος του στους γρίφους.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l-GR" sz="1200" kern="1200" dirty="0">
                <a:solidFill>
                  <a:schemeClr val="tx1"/>
                </a:solidFill>
                <a:effectLst/>
                <a:latin typeface="+mn-lt"/>
              </a:rPr>
              <a:t>Μετά από δεκαπέντε λεπτά, συγχαρείτε την ομάδα για την πρόοδο που έχει σημειώσει και τον κώδικα που έχει γράψει.</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l-GR" sz="1200" b="0" u="none" kern="1200" dirty="0">
                <a:solidFill>
                  <a:schemeClr val="tx1"/>
                </a:solidFill>
                <a:effectLst/>
                <a:latin typeface="+mn-lt"/>
              </a:rPr>
              <a:t>Μπορείτε να προσκαλέσετε όσους συμμετέχοντες έχουν ολοκληρώσει το πρόγραμμα εκμάθησης ή/και είναι πιο προχωρημένοι, να παίξουν με το πρόγραμμα εκμάθησης χρησιμοποιώντας τη διαδρομή </a:t>
            </a:r>
            <a:r>
              <a:rPr lang="el-GR" sz="1200" b="1" u="none" kern="1200" dirty="0">
                <a:solidFill>
                  <a:schemeClr val="tx1"/>
                </a:solidFill>
                <a:effectLst/>
                <a:latin typeface="+mn-lt"/>
              </a:rPr>
              <a:t>Diamond Path </a:t>
            </a:r>
            <a:r>
              <a:rPr lang="el-GR" sz="1200" b="0" u="none" kern="1200" dirty="0">
                <a:solidFill>
                  <a:schemeClr val="tx1"/>
                </a:solidFill>
                <a:effectLst/>
                <a:latin typeface="+mn-lt"/>
              </a:rPr>
              <a:t>– η οποία περιλαμβάνει πρόσθετες προκλήσεις συγγραφής κώδικα που θα πρέπει να αντιμετωπίσουν προκειμένου να αποκτήσουν το διαμάντι του επιπέδου εκμάθησης.</a:t>
            </a:r>
            <a:endParaRPr lang="el-GR"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b="0" dirty="0"/>
          </a:p>
          <a:p>
            <a:r>
              <a:rPr lang="el-GR"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l-GR"/>
          </a:p>
        </p:txBody>
      </p:sp>
    </p:spTree>
    <p:extLst>
      <p:ext uri="{BB962C8B-B14F-4D97-AF65-F5344CB8AC3E}">
        <p14:creationId xmlns:p14="http://schemas.microsoft.com/office/powerpoint/2010/main" val="116312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endParaRPr lang="el-GR" b="0" u="none" dirty="0"/>
          </a:p>
          <a:p>
            <a:endParaRPr lang="el-GR" b="0" u="none" dirty="0"/>
          </a:p>
          <a:p>
            <a:r>
              <a:rPr lang="el-GR" b="0" u="none" dirty="0"/>
              <a:t>"Τώρα μεταβείτε στην τοποθεσία </a:t>
            </a:r>
            <a:r>
              <a:rPr lang="el-GR" sz="1200" b="0" u="none" dirty="0">
                <a:solidFill>
                  <a:schemeClr val="bg1"/>
                </a:solidFill>
                <a:latin typeface="Segoe Pro Light" charset="0"/>
              </a:rPr>
              <a:t>code.org</a:t>
            </a:r>
            <a:r>
              <a:rPr lang="el-GR" sz="1200" dirty="0">
                <a:solidFill>
                  <a:schemeClr val="bg1"/>
                </a:solidFill>
                <a:latin typeface="Segoe Pro Light" charset="0"/>
              </a:rPr>
              <a:t>/Minecraft</a:t>
            </a:r>
            <a:r>
              <a:rPr lang="el-GR" dirty="0"/>
              <a:t> </a:t>
            </a:r>
            <a:r>
              <a:rPr lang="el-GR" b="0" u="none" baseline="0" dirty="0"/>
              <a:t>για να βρείτε το πρόγραμμα εκμάθησης "</a:t>
            </a:r>
            <a:r>
              <a:rPr lang="el-GR" sz="1200" kern="1200" dirty="0">
                <a:solidFill>
                  <a:schemeClr val="tx1"/>
                </a:solidFill>
                <a:effectLst/>
                <a:latin typeface="+mn-lt"/>
              </a:rPr>
              <a:t>Minecraft Hour of Code™ Hero’s Journey" </a:t>
            </a:r>
            <a:r>
              <a:rPr lang="el-GR" b="0" u="none" baseline="0" dirty="0"/>
              <a:t>και ΞΕΚΙΝΗΣΤΕ! "</a:t>
            </a:r>
            <a:endParaRPr lang="el-GR" b="1" u="sng" dirty="0"/>
          </a:p>
          <a:p>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ΣΤΟΧΟΣ ΤΗΣ ΔΙΑΦΑΝΕΙΑΣ: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Να δώσετε χρόνο στα άτομα να φτάσουν στο πρόγραμμα εκμάθησης.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0" u="none" baseline="0" dirty="0"/>
          </a:p>
          <a:p>
            <a:r>
              <a:rPr lang="el-GR" b="1" u="sng" baseline="0" dirty="0"/>
              <a:t>ΣΗΜΕΙΩΣΗ ΓΙΑ ΤΟΝ ΣΥΝΤΟΝΙΣΤΗ: </a:t>
            </a:r>
          </a:p>
          <a:p>
            <a:pPr marL="628650" lvl="1" indent="-171450">
              <a:buFont typeface="Arial"/>
              <a:buChar char="•"/>
            </a:pPr>
            <a:r>
              <a:rPr lang="el-GR" dirty="0"/>
              <a:t>Κρατήστε αυτήν τη διαφάνεια κατά τη διάρκεια του προγράμματος εκμάθησης και συνεχίστε στην επόμενη </a:t>
            </a:r>
            <a:r>
              <a:rPr lang="el-GR" i="1" baseline="0" dirty="0"/>
              <a:t>μόνο</a:t>
            </a:r>
            <a:r>
              <a:rPr lang="el-GR" dirty="0"/>
              <a:t> όταν η ομάδα σας πλησιάζει στο τέλος του προγράμματος εκμάθησης.</a:t>
            </a:r>
          </a:p>
          <a:p>
            <a:pPr marL="628650" lvl="1" indent="-171450">
              <a:buFont typeface="Arial"/>
              <a:buChar char="•"/>
            </a:pPr>
            <a:r>
              <a:rPr lang="el-GR" sz="1200" kern="1200" dirty="0">
                <a:solidFill>
                  <a:schemeClr val="tx1"/>
                </a:solidFill>
                <a:effectLst/>
                <a:latin typeface="+mn-lt"/>
              </a:rPr>
              <a:t>Εάν οι συμμετέχοντες συνδεθούν στο πρόγραμμα εκμάθησης, η πρόοδος θα αποθηκευτεί στα επίπεδα και μπορούν να επιστρέψουν, εάν δεν τα έχουν ολοκληρώσει. </a:t>
            </a:r>
          </a:p>
          <a:p>
            <a:pPr marL="628650" lvl="1" indent="-171450">
              <a:buFont typeface="Arial"/>
              <a:buChar char="•"/>
            </a:pPr>
            <a:r>
              <a:rPr lang="el-GR" sz="1200" kern="1200" dirty="0">
                <a:solidFill>
                  <a:schemeClr val="tx1"/>
                </a:solidFill>
                <a:effectLst/>
                <a:latin typeface="+mn-lt"/>
              </a:rPr>
              <a:t>Εφόσον πρόκειται για δωρεάν παιχνίδι και δυνατότητα να κατασκευάσει κανείς ό,τι θέλει, να είστε προσεχτικοί όσον αφορά τους κινδύνους που σχετίζονται με τα παιδιά και το περιεχόμενο που δημιουργείται από τους χρήστες.</a:t>
            </a:r>
            <a:endParaRPr lang="el-GR" baseline="0" dirty="0"/>
          </a:p>
          <a:p>
            <a:pPr marL="0" lvl="0" indent="0">
              <a:buFont typeface="Arial"/>
              <a:buNone/>
            </a:pPr>
            <a:endParaRPr lang="el-GR" baseline="0" dirty="0">
              <a:highlight>
                <a:srgbClr val="FFFF00"/>
              </a:highlight>
            </a:endParaRPr>
          </a:p>
          <a:p>
            <a:pPr marL="0" lvl="0" indent="0">
              <a:buFont typeface="Arial"/>
              <a:buNone/>
            </a:pPr>
            <a:r>
              <a:rPr lang="el-GR" b="1" u="sng" baseline="0" dirty="0">
                <a:highlight>
                  <a:srgbClr val="FFFF00"/>
                </a:highlight>
              </a:rPr>
              <a:t>ΕΑΝ ΕΧΕΤΕ ΠΕΡΙΟΡΙΣΜΕΝΟ ΧΡΟΝΟ:</a:t>
            </a:r>
          </a:p>
          <a:p>
            <a:pPr marL="628650" lvl="1" indent="-171450">
              <a:buFont typeface="Arial"/>
              <a:buChar char="•"/>
            </a:pPr>
            <a:r>
              <a:rPr lang="el-GR" sz="1200" kern="1200" dirty="0">
                <a:solidFill>
                  <a:schemeClr val="tx1"/>
                </a:solidFill>
                <a:effectLst/>
                <a:highlight>
                  <a:srgbClr val="FFFF00"/>
                </a:highlight>
                <a:latin typeface="+mn-lt"/>
              </a:rPr>
              <a:t>Ολοκληρώστε όσους περισσότερους γρίφους μπορείτε. Τα παιδιά που έχουν έφεση στην τεχνολογία μπορούν να τους ολοκληρώσουν όλους μέσα σε 50-60 λεπτά.</a:t>
            </a:r>
          </a:p>
          <a:p>
            <a:pPr marL="628650" lvl="1" indent="-171450">
              <a:buFont typeface="Arial"/>
              <a:buChar char="•"/>
            </a:pPr>
            <a:r>
              <a:rPr lang="el-GR" sz="1200" kern="1200" dirty="0">
                <a:solidFill>
                  <a:schemeClr val="tx1"/>
                </a:solidFill>
                <a:effectLst/>
                <a:highlight>
                  <a:srgbClr val="FFFF00"/>
                </a:highlight>
                <a:latin typeface="+mn-lt"/>
              </a:rPr>
              <a:t>Συγχαρείτε τους μαθητές για ό,τι έχουν πετύχει και ενημερώστε τους ότι μπορούν να ασχοληθούν με τη συγγραφή κώδικα ξανά από το σπίτι τους.</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b="1" u="sng" baseline="0" dirty="0">
                <a:highlight>
                  <a:srgbClr val="FFFF00"/>
                </a:highlight>
              </a:rPr>
              <a:t>ΕΑΝ ΕΧΕΤΕ ΕΠΙΠΛΕΟΝ ΧΡΟΝΟ:</a:t>
            </a:r>
          </a:p>
          <a:p>
            <a:pPr marL="628650" lvl="1" indent="-171450">
              <a:buFont typeface="Arial" panose="020B0604020202020204" pitchFamily="34" charset="0"/>
              <a:buChar char="•"/>
            </a:pPr>
            <a:r>
              <a:rPr lang="el-GR" sz="1200" kern="1200" dirty="0">
                <a:solidFill>
                  <a:schemeClr val="tx1"/>
                </a:solidFill>
                <a:effectLst/>
                <a:latin typeface="+mn-lt"/>
              </a:rPr>
              <a:t>Κατευθύνετε τους μαθητές να συνεχίσουν να δημιουργούν κώδικα στον τελευταίο γρίφο για να έχουν τη δυνατότητα να παίξουν ακόμη περισσότερες ώρες. </a:t>
            </a:r>
          </a:p>
          <a:p>
            <a:pPr marL="628650" lvl="1" indent="-171450">
              <a:buFont typeface="Arial" panose="020B0604020202020204" pitchFamily="34" charset="0"/>
              <a:buChar char="•"/>
            </a:pPr>
            <a:r>
              <a:rPr lang="el-GR" sz="1200" kern="1200" dirty="0">
                <a:solidFill>
                  <a:schemeClr val="tx1"/>
                </a:solidFill>
                <a:effectLst/>
                <a:latin typeface="+mn-lt"/>
              </a:rPr>
              <a:t>Κατευθύνετε τους μαθητές να περάσουν ξανά από κάθε γρίφο και ζητήστε τους να λύσουν τους γρίφους με διαφορετικό τρόπο. Με αυτόν τον τρόπο ενισχύονται οι διασκεδαστικές και ενδιαφέρουσες ευκαιρίες για επανάληψη και πειραματισμό.</a:t>
            </a:r>
          </a:p>
          <a:p>
            <a:pPr marL="628650" lvl="1" indent="-171450">
              <a:buFont typeface="Arial" panose="020B0604020202020204" pitchFamily="34" charset="0"/>
              <a:buChar char="•"/>
            </a:pPr>
            <a:r>
              <a:rPr lang="el-GR" sz="1200" b="0" u="none" kern="1200" dirty="0">
                <a:solidFill>
                  <a:schemeClr val="tx1"/>
                </a:solidFill>
                <a:effectLst/>
                <a:latin typeface="+mn-lt"/>
              </a:rPr>
              <a:t>Κατευθύνετε τους μαθητές να παίξουν το "Minecraft Hour of Code™ Adventurer" ή/και το "Minecraft Hour of Code™ Designer".</a:t>
            </a:r>
            <a:endParaRPr lang="el-GR" b="0" u="none" dirty="0"/>
          </a:p>
          <a:p>
            <a:endParaRPr lang="el-GR"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l-GR"/>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b="0" u="none" dirty="0"/>
              <a:t>"Ακούστε με όλοι! Έχετε μόνο πέντε λεπτά ακόμη για να ολοκληρώσετε! </a:t>
            </a:r>
          </a:p>
          <a:p>
            <a:r>
              <a:rPr lang="el-GR" b="0" u="none" dirty="0"/>
              <a:t>[εάν η πρόσβαση σε συσκευές και internet είναι κοινή προσθέστε] Και να θυμάστε ότι μπορείτε να συνεχίσετε να μαθαίνετε να γράφετε κώδικα με το Minecraft αργότερα."</a:t>
            </a:r>
          </a:p>
          <a:p>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ΣΤΟΧΟΣ ΤΗΣ ΔΙΑΦΑΝΕΙΑΣ:</a:t>
            </a:r>
            <a:endParaRPr lang="el-G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r>
              <a:rPr lang="el-GR" b="0" u="none" dirty="0"/>
              <a:t>Να προειδοποιήσετε τους συμμετέχοντες ότι ο χρόνος έχει σχεδόν εξαντληθεί και ότι το πρόγραμμα έχει σχεδόν τελειώσει.</a:t>
            </a:r>
          </a:p>
          <a:p>
            <a:endParaRPr lang="el-GR" b="1" dirty="0"/>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el-GR"/>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endParaRPr lang="el-GR" b="0" u="none" baseline="0" dirty="0"/>
          </a:p>
          <a:p>
            <a:r>
              <a:rPr lang="el-GR" b="0" u="none" baseline="0" dirty="0"/>
              <a:t>"Ας επιστρέψουμε στη συζήτηση που είχαμε νωρίτερα. Έχουν αλλάξει οι σκέψεις σας όσον αφορά τη συγγραφή κώδικα;"</a:t>
            </a:r>
          </a:p>
          <a:p>
            <a:pPr marL="628650" lvl="1" indent="-171450">
              <a:buFont typeface="Arial"/>
              <a:buChar char="•"/>
            </a:pPr>
            <a:r>
              <a:rPr lang="el-GR" dirty="0"/>
              <a:t>Πώς θα απαντήσετε στην ερώτηση "Τι είναι κώδικας" εάν σας ρωτήσει κάποιος φίλος ή συγγενής;</a:t>
            </a:r>
          </a:p>
          <a:p>
            <a:pPr marL="628650" lvl="1" indent="-171450">
              <a:buFont typeface="Arial"/>
              <a:buChar char="•"/>
            </a:pPr>
            <a:r>
              <a:rPr lang="el-GR" dirty="0"/>
              <a:t>Τι μάθατε;</a:t>
            </a:r>
          </a:p>
          <a:p>
            <a:pPr marL="628650" lvl="1" indent="-171450">
              <a:buFont typeface="Arial"/>
              <a:buChar char="•"/>
            </a:pPr>
            <a:r>
              <a:rPr lang="el-GR" dirty="0"/>
              <a:t>Τι σας δυσκόλεψε περισσότερο; Τι κάνατε όταν κολλήσατε; Γιατί είναι σημαντικό αυτό; [ενθαρρύνει την επιμονή]</a:t>
            </a:r>
          </a:p>
          <a:p>
            <a:pPr marL="628650" lvl="1" indent="-171450">
              <a:buFont typeface="Arial"/>
              <a:buChar char="•"/>
            </a:pPr>
            <a:r>
              <a:rPr lang="el-GR" dirty="0"/>
              <a:t>Γιατί είναι δημιουργική η συγγραφή κώδικα; [συνδέστε τη συγγραφή κώδικα με μια άλλη δημιουργική δραστηριότητα, όπως με το τραγούδι, το χορό και τις κατασκευές.]</a:t>
            </a:r>
          </a:p>
          <a:p>
            <a:pPr marL="628650" lvl="1" indent="-171450">
              <a:buFont typeface="Arial"/>
              <a:buChar char="•"/>
            </a:pPr>
            <a:r>
              <a:rPr lang="el-GR" dirty="0"/>
              <a:t>Ποιοι ασχολούνται με τη συγγραφή κώδικα; [καταρρίψτε τους μύθους που θέλουν με τη συγγραφή κώδικα να ασχολούνται τα αγόρια, όσοι είναι καλοί στα μαθηματικά, κ.λπ.]</a:t>
            </a:r>
          </a:p>
          <a:p>
            <a:pPr marL="628650" lvl="1" indent="-171450">
              <a:buFont typeface="Arial"/>
              <a:buChar char="•"/>
            </a:pPr>
            <a:r>
              <a:rPr lang="el-GR" dirty="0"/>
              <a:t>Πείτε μας ορισμένες ιδέες όπου θα μπορούσατε να χρησιμοποιήσετε κώδικα για να δημιουργήσετε κάτι εκπληκτικό;</a:t>
            </a:r>
          </a:p>
          <a:p>
            <a:endParaRPr lang="el-GR" b="1" u="sng" dirty="0"/>
          </a:p>
          <a:p>
            <a:r>
              <a:rPr lang="el-GR" b="1" u="sng" dirty="0"/>
              <a:t>ΣΤΟΧΟΣ ΤΗΣ ΔΙΑΦΑΝΕΙΑΣ:</a:t>
            </a:r>
          </a:p>
          <a:p>
            <a:endParaRPr lang="el-GR" b="1" dirty="0"/>
          </a:p>
          <a:p>
            <a:r>
              <a:rPr lang="el-GR" b="0" dirty="0"/>
              <a:t>Να επανέλθετε στην αρχική ερώτηση και να δείτε πώς έχουν αλλάξει οι απόψεις των παιδιών σε ό,τι αφορά τη συγγραφή κώδικα. </a:t>
            </a:r>
            <a:r>
              <a:rPr lang="el-GR" b="0" kern="1200" baseline="0" dirty="0">
                <a:effectLst/>
                <a:latin typeface="+mn-lt"/>
              </a:rPr>
              <a:t>Α</a:t>
            </a:r>
            <a:r>
              <a:rPr lang="el-GR" kern="1200" dirty="0">
                <a:effectLst/>
                <a:latin typeface="+mn-lt"/>
              </a:rPr>
              <a:t>υτή η ερώτηση</a:t>
            </a:r>
            <a:r>
              <a:rPr lang="el-GR" dirty="0"/>
              <a:t> είναι</a:t>
            </a:r>
            <a:r>
              <a:rPr lang="el-GR" kern="1200" dirty="0">
                <a:effectLst/>
                <a:latin typeface="+mn-lt"/>
              </a:rPr>
              <a:t> μια ανακεφαλαίωση προκειμένου οι μαθητές να επιβεβαιώσουν πως ό,τι κατάλαβαν και ό,τι έκαναν κατά τη διάρκεια της εκδήλωσης είναι ουσιαστικά ακριβές. Αυτό τους παρέχει την επιβεβαίωση και τη σιγουριά ότι τα συμπεράσματά τους είναι σωστά κι έτσι μπορούν να αφομοιώσουν ό,τι έχουν μάθει.</a:t>
            </a:r>
            <a:r>
              <a:rPr lang="el-GR" dirty="0"/>
              <a:t> </a:t>
            </a:r>
            <a:endParaRPr lang="el-GR" b="0" dirty="0"/>
          </a:p>
          <a:p>
            <a:endParaRPr lang="el-GR" b="1" dirty="0"/>
          </a:p>
          <a:p>
            <a:pPr marL="0" marR="0" indent="0" algn="l" defTabSz="914400" rtl="0" eaLnBrk="1" fontAlgn="auto" latinLnBrk="0" hangingPunct="1">
              <a:lnSpc>
                <a:spcPct val="100000"/>
              </a:lnSpc>
              <a:spcBef>
                <a:spcPts val="0"/>
              </a:spcBef>
              <a:spcAft>
                <a:spcPts val="0"/>
              </a:spcAft>
              <a:buClrTx/>
              <a:buSzTx/>
              <a:buFontTx/>
              <a:buNone/>
              <a:tabLst/>
              <a:defRPr/>
            </a:pPr>
            <a:endParaRPr lang="el-GR"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el-GR"/>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el-GR" sz="1200" b="1" i="0" u="sng" strike="noStrike" kern="1200" cap="none" dirty="0">
                <a:solidFill>
                  <a:schemeClr val="dk1"/>
                </a:solidFill>
                <a:effectLst/>
                <a:latin typeface="Calibri"/>
                <a:sym typeface="Calibri"/>
              </a:rPr>
              <a:t>ΣΤΟΧΟΣ ΤΗΣ ΔΙΑΦΑΝΕΙΑΣ:</a:t>
            </a:r>
            <a:r>
              <a:rPr lang="el-GR" dirty="0"/>
              <a:t> </a:t>
            </a:r>
            <a:r>
              <a:rPr lang="el-GR" sz="1200" b="0" i="0" u="none" strike="noStrike" kern="1200" cap="none" dirty="0">
                <a:solidFill>
                  <a:schemeClr val="dk1"/>
                </a:solidFill>
                <a:effectLst/>
                <a:latin typeface="Calibri"/>
                <a:sym typeface="Calibri"/>
              </a:rPr>
              <a:t>Να ολοκληρώσετε το εργαστήριο με καλό αποτέλεσμα.</a:t>
            </a:r>
            <a:endParaRPr lang="el-GR" b="0" dirty="0">
              <a:effectLst/>
            </a:endParaRPr>
          </a:p>
          <a:p>
            <a:br>
              <a:rPr dirty="0"/>
            </a:br>
            <a:r>
              <a:rPr lang="el-GR" sz="1200" b="1" i="0" u="sng" strike="noStrike" kern="1200" cap="none" dirty="0">
                <a:solidFill>
                  <a:schemeClr val="dk1"/>
                </a:solidFill>
                <a:effectLst/>
                <a:latin typeface="Calibri"/>
                <a:sym typeface="Calibri"/>
              </a:rPr>
              <a:t>ΠΑΡΑΔΕΙΓΜΑ ΚΕΙΜΕΝΟΥ ΠΑΡΟΥΣΙΑΣΗΣ:</a:t>
            </a:r>
            <a:r>
              <a:rPr lang="el-GR" dirty="0"/>
              <a:t> </a:t>
            </a:r>
            <a:r>
              <a:rPr lang="el-GR" b="0" u="none" dirty="0"/>
              <a:t>"Συγχαρητήρια! Έχετε ολοκληρώσει τη φετινή εκπαίδευση </a:t>
            </a:r>
            <a:r>
              <a:rPr lang="el-GR" sz="1200" dirty="0">
                <a:solidFill>
                  <a:schemeClr val="bg1"/>
                </a:solidFill>
                <a:latin typeface="Segoe UI Light" panose="020B0502040204020203" pitchFamily="34" charset="0"/>
              </a:rPr>
              <a:t>Hour of Code™</a:t>
            </a:r>
            <a:r>
              <a:rPr lang="el-GR" sz="1200" b="0" u="none" baseline="0" dirty="0">
                <a:solidFill>
                  <a:schemeClr val="bg1"/>
                </a:solidFill>
                <a:latin typeface="Segoe UI Light" panose="020B0502040204020203" pitchFamily="34" charset="0"/>
              </a:rPr>
              <a:t>!"</a:t>
            </a:r>
            <a:endParaRPr lang="el-GR" b="0" u="none" baseline="0" dirty="0"/>
          </a:p>
          <a:p>
            <a:br>
              <a:rPr lang="en-US" b="0" dirty="0">
                <a:effectLst/>
              </a:rPr>
            </a:br>
            <a:endParaRPr lang="el-GR"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l-G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"Τώρα που έχετε γίνει σχεδόν ειδικοί στη συγγραφή κώδικα, ακολουθούν μερικοί δωρεάν πόροι που μπορείτε να δείτε! Φροντίστε να σημειώσετε αυτές τις συνδέσεις και συνεχίστε τη συγγραφή κώδικα!"</a:t>
            </a:r>
          </a:p>
          <a:p>
            <a:endParaRPr lang="el-GR" b="1" u="sng" dirty="0"/>
          </a:p>
          <a:p>
            <a:r>
              <a:rPr lang="el-GR" b="1" u="sng" dirty="0"/>
              <a:t>ΣΤΟΧΟΣ ΤΗΣ ΔΙΑΦΑΝΕΙΑΣ:</a:t>
            </a:r>
          </a:p>
          <a:p>
            <a:endParaRPr lang="el-GR" b="1" u="sng" dirty="0"/>
          </a:p>
          <a:p>
            <a:r>
              <a:rPr lang="el-GR" b="0" u="none" dirty="0"/>
              <a:t>Να ενθαρρύνετε τα νέα παιδιά να κάνουν το επόμενο βήμα στη συγγραφή κώδικα.</a:t>
            </a:r>
          </a:p>
          <a:p>
            <a:endParaRPr lang="el-GR" b="0" u="none" baseline="0" dirty="0"/>
          </a:p>
          <a:p>
            <a:r>
              <a:rPr lang="el-GR" b="1" u="sng" baseline="0" dirty="0"/>
              <a:t>ΣΗΜΕΙΩΣΗ ΓΙΑ ΤΟΝ ΣΥΝΤΟΝΙΣΤΗ:</a:t>
            </a:r>
          </a:p>
          <a:p>
            <a:r>
              <a:rPr lang="el-GR" sz="1200" kern="1200" dirty="0">
                <a:solidFill>
                  <a:schemeClr val="tx1"/>
                </a:solidFill>
                <a:effectLst/>
                <a:latin typeface="+mn-lt"/>
              </a:rPr>
              <a:t>Οι συμμετέχοντες μπορούν να μεταβούν στα </a:t>
            </a:r>
            <a:r>
              <a:rPr lang="el-GR" sz="1200" b="1" kern="1200" dirty="0">
                <a:solidFill>
                  <a:schemeClr val="tx1"/>
                </a:solidFill>
                <a:effectLst/>
                <a:latin typeface="+mn-lt"/>
              </a:rPr>
              <a:t>πιστοποιητικά του Hour of Code™ </a:t>
            </a:r>
            <a:r>
              <a:rPr lang="el-GR" sz="1200" kern="1200" dirty="0">
                <a:solidFill>
                  <a:schemeClr val="tx1"/>
                </a:solidFill>
                <a:effectLst/>
                <a:latin typeface="+mn-lt"/>
              </a:rPr>
              <a:t>οποιαδήποτε στιγμή αφού ξεκινήσουν το πρόγραμμα εκμάθησης Hour of Code™ και μετά την εκδήλωση Hour of Code</a:t>
            </a:r>
            <a:r>
              <a:rPr lang="el-GR" sz="1200" kern="1200" baseline="30000" dirty="0">
                <a:solidFill>
                  <a:schemeClr val="tx1"/>
                </a:solidFill>
                <a:effectLst/>
                <a:latin typeface="+mn-lt"/>
              </a:rPr>
              <a:t>TM</a:t>
            </a:r>
            <a:r>
              <a:rPr lang="el-GR" sz="1200" kern="1200" dirty="0">
                <a:solidFill>
                  <a:schemeClr val="tx1"/>
                </a:solidFill>
                <a:effectLst/>
                <a:latin typeface="+mn-lt"/>
              </a:rPr>
              <a:t>, στην τοποθεσία code.org.</a:t>
            </a: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rPr>
              <a:t>Προσαρμόστε τις πληροφορίες που έχουν προστεθεί στη διαφάνεια πρόσθετων πόρων ανάλογα με το κοινό σας:</a:t>
            </a:r>
          </a:p>
          <a:p>
            <a:endParaRPr lang="el-GR" sz="1200" b="1" u="none" kern="1200" dirty="0">
              <a:solidFill>
                <a:schemeClr val="tx1"/>
              </a:solidFill>
              <a:effectLst/>
              <a:latin typeface="+mn-lt"/>
              <a:ea typeface="+mn-ea"/>
              <a:cs typeface="+mn-cs"/>
            </a:endParaRPr>
          </a:p>
          <a:p>
            <a:r>
              <a:rPr lang="el-GR" sz="1200" b="1" u="none" kern="1200" dirty="0">
                <a:solidFill>
                  <a:schemeClr val="tx1"/>
                </a:solidFill>
                <a:effectLst/>
                <a:latin typeface="+mn-lt"/>
              </a:rPr>
              <a:t>Οι συμμετέχοντες μπορούν να στείλουν τον κώδικά τους στο Minecraft: Education Edition ή/και στο Minecraft σε Windows 10, εάν είναι διαθέσιμο.</a:t>
            </a:r>
          </a:p>
          <a:p>
            <a:r>
              <a:rPr lang="el-GR" sz="1200" b="0" u="none" kern="1200" dirty="0">
                <a:solidFill>
                  <a:schemeClr val="tx1"/>
                </a:solidFill>
                <a:effectLst/>
                <a:latin typeface="+mn-lt"/>
              </a:rPr>
              <a:t>Οι συμμετέχοντες μπορούν να χρησιμοποιήσουν το Code Studio για να εισαγάγουν τον κώδικά τους στο πραγματικό παιχνίδι και να τον δουν να ζωντανεύει!</a:t>
            </a:r>
          </a:p>
          <a:p>
            <a:endParaRPr lang="el-GR"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kern="1200" dirty="0">
                <a:solidFill>
                  <a:schemeClr val="tx1"/>
                </a:solidFill>
                <a:effectLst/>
                <a:latin typeface="+mn-lt"/>
              </a:rPr>
              <a:t>Εξερευνήστε το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Το Minecraft: Education Edition έχει κατασκευαστεί για σχολεία και συνοδεύεται από εργαλεία διαχείρισης της τάξης, πλάνο μαθημάτων και πολλά άλλα. Για περισσότερες πληροφορίες, επισκεφθείτε τη διεύθυνση </a:t>
            </a:r>
            <a:r>
              <a:rPr lang="en-US" sz="1200" u="sng" kern="1200" dirty="0">
                <a:solidFill>
                  <a:schemeClr val="tx1"/>
                </a:solidFill>
                <a:effectLst/>
                <a:latin typeface="+mn-lt"/>
                <a:ea typeface="+mn-ea"/>
                <a:cs typeface="+mn-cs"/>
                <a:hlinkClick r:id="rId3"/>
              </a:rPr>
              <a:t>https://education.minecraft.net</a:t>
            </a:r>
            <a:r>
              <a:rPr lang="el-GR" sz="1200" kern="1200" dirty="0">
                <a:solidFill>
                  <a:schemeClr val="tx1"/>
                </a:solidFill>
                <a:effectLst/>
                <a:latin typeface="+mn-lt"/>
              </a:rPr>
              <a:t>.</a:t>
            </a:r>
            <a:endParaRPr lang="el-G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l-G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kern="1200" dirty="0">
                <a:solidFill>
                  <a:schemeClr val="tx1"/>
                </a:solidFill>
                <a:effectLst/>
                <a:latin typeface="+mn-lt"/>
              </a:rPr>
              <a:t>Εξερευνήστε τρόπους για να φέρετε τις ψηφιακές δεξιότητες από την ψηφιακή βασική εκπαίδευση και την εκπαίδευση της πληροφορικής στην κοινότητά σας</a:t>
            </a:r>
            <a:br>
              <a:rPr dirty="0"/>
            </a:br>
            <a:r>
              <a:rPr lang="el-GR" sz="1200" kern="1200" dirty="0">
                <a:solidFill>
                  <a:schemeClr val="tx1"/>
                </a:solidFill>
                <a:effectLst/>
                <a:latin typeface="+mn-lt"/>
              </a:rPr>
              <a:t>https://Microsoft.com/digitalskills  </a:t>
            </a:r>
          </a:p>
          <a:p>
            <a:endParaRPr lang="el-GR" b="0" u="none" dirty="0"/>
          </a:p>
          <a:p>
            <a:r>
              <a:rPr lang="el-GR"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el-GR" sz="1200" b="1" kern="1200" dirty="0">
                <a:solidFill>
                  <a:schemeClr val="tx1"/>
                </a:solidFill>
                <a:effectLst/>
                <a:latin typeface="+mn-lt"/>
              </a:rPr>
              <a:t>)</a:t>
            </a:r>
            <a:r>
              <a:rPr lang="el-GR" sz="1200" kern="1200" dirty="0">
                <a:solidFill>
                  <a:schemeClr val="tx1"/>
                </a:solidFill>
                <a:effectLst/>
                <a:latin typeface="+mn-lt"/>
              </a:rPr>
              <a:t> Προχωρήστε πέρα από την εκστρατεία Hour of Code™ με τα εργαλεία για εκπαιδευτές του οργανισμού Code.org. Δεν χρειάζεστε καμία εμπειρία για να αρχίσετε να διδάσκετε πληροφορική στην τάξη σας. Η τοποθεσία Code.org προσφέρει μαθήματα, επιλογές πλάνων μαθημάτων, επαγγελματικά προγράμματα εκμάθησης υψηλής ποιότητας και πολλά σπουδαία εργαλεία για όλα τα επίπεδα—δηλαδή, όλα όσα χρειάζεστε, εντελώς δωρεάν. Μεταβείτε στην τοποθεσία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t>
            </a:r>
            <a:r>
              <a:rPr lang="el-GR" sz="1200" kern="1200" dirty="0">
                <a:solidFill>
                  <a:schemeClr val="tx1"/>
                </a:solidFill>
                <a:effectLst/>
                <a:latin typeface="+mn-lt"/>
              </a:rPr>
              <a:t>και επιλέξτε το επίπεδό σας για να ξεκινήσετε!</a:t>
            </a:r>
          </a:p>
          <a:p>
            <a:r>
              <a:rPr lang="el-GR" sz="1200" kern="1200" dirty="0">
                <a:solidFill>
                  <a:schemeClr val="tx1"/>
                </a:solidFill>
                <a:effectLst/>
                <a:latin typeface="+mn-lt"/>
              </a:rPr>
              <a:t> </a:t>
            </a:r>
          </a:p>
          <a:p>
            <a:r>
              <a:rPr lang="el-GR"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el-GR" sz="1200" b="1" kern="1200" dirty="0">
                <a:solidFill>
                  <a:schemeClr val="tx1"/>
                </a:solidFill>
                <a:effectLst/>
                <a:latin typeface="+mn-lt"/>
              </a:rPr>
              <a:t>) </a:t>
            </a:r>
            <a:r>
              <a:rPr lang="el-GR" sz="1200" kern="1200" dirty="0">
                <a:solidFill>
                  <a:schemeClr val="tx1"/>
                </a:solidFill>
                <a:effectLst/>
                <a:latin typeface="+mn-lt"/>
              </a:rPr>
              <a:t>Διασκεδάσατε κατά τη διάρκεια του Hour of Code™; Ο κόσμος της πληροφορικής έχει πολλά ακόμη για να εξερευνήσετε! Το Code Studio διαθέτει γρίφους, παιχνίδια και μαθήματα για όλες τις ηλικίες. Μάθετε πώς να δημιουργήσετε τα δικά σας παιχνίδια και τις δικές σας εφαρμογές και, στη συνέχεια, μοιραστείτε τα με τους φίλους σας. Μεταβείτε στην τοποθεσία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t>
            </a:r>
            <a:r>
              <a:rPr lang="el-GR" sz="1200" kern="1200" dirty="0">
                <a:solidFill>
                  <a:schemeClr val="tx1"/>
                </a:solidFill>
                <a:effectLst/>
                <a:latin typeface="+mn-lt"/>
              </a:rPr>
              <a:t>και ξεκινήστε σήμερα κιόλας!</a:t>
            </a:r>
          </a:p>
          <a:p>
            <a:endParaRPr lang="el-GR" b="1" dirty="0"/>
          </a:p>
          <a:p>
            <a:endParaRPr lang="el-GR"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l-GR"/>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a:t>
            </a:r>
          </a:p>
          <a:p>
            <a:endParaRPr lang="el-GR" b="1" u="sng" dirty="0"/>
          </a:p>
          <a:p>
            <a:r>
              <a:rPr lang="el-GR" b="1" u="sng" dirty="0"/>
              <a:t>Καλώς ορίσατε!</a:t>
            </a:r>
          </a:p>
          <a:p>
            <a:pPr marL="0" marR="0" lvl="0" indent="0" algn="l" defTabSz="914400" rtl="0" eaLnBrk="1" fontAlgn="auto" latinLnBrk="0" hangingPunct="1">
              <a:lnSpc>
                <a:spcPct val="100000"/>
              </a:lnSpc>
              <a:spcBef>
                <a:spcPts val="0"/>
              </a:spcBef>
              <a:spcAft>
                <a:spcPts val="0"/>
              </a:spcAft>
              <a:buClrTx/>
              <a:buSzTx/>
              <a:buFontTx/>
              <a:buNone/>
              <a:tabLst/>
              <a:defRPr/>
            </a:pPr>
            <a:r>
              <a:rPr lang="el-GR" b="0" u="none" dirty="0"/>
              <a:t>[Παρουσιάστε τον εαυτό σας στην τάξη, πείτε ποιος είστε, τι κάνετε και εάν εργάζεστε στον τομέα της τεχνολογίας, πείτε στο κοινό σας γιατί σας έχει ενθουσιάσει η εκστρατεία </a:t>
            </a:r>
            <a:r>
              <a:rPr lang="el-GR" sz="1200" dirty="0">
                <a:solidFill>
                  <a:schemeClr val="bg1"/>
                </a:solidFill>
                <a:latin typeface="Segoe UI Light" panose="020B0502040204020203" pitchFamily="34" charset="0"/>
              </a:rPr>
              <a:t>Hour of Code™</a:t>
            </a:r>
            <a:r>
              <a:rPr lang="el-GR" sz="1200" baseline="30000" dirty="0">
                <a:solidFill>
                  <a:schemeClr val="bg1"/>
                </a:solidFill>
                <a:latin typeface="Segoe UI Light" panose="020B0502040204020203" pitchFamily="34" charset="0"/>
              </a:rPr>
              <a:t>] </a:t>
            </a:r>
            <a:endParaRPr lang="el-GR"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dirty="0"/>
              <a:t>"Πρώτα, ας δούμε ένα σύντομο βίντεο που δείχνει πόσο δημοφιλής έχει γίνει η συγγραφή κώδικα τα τελευταία χρόνια και πόσα πολλά εκπληκτικά παιδιά, σαν εσάς, την έχουν δοκιμάσει!"</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l-GR" b="1" u="sng" baseline="0" dirty="0"/>
              <a:t>ΣΗΜΕΙΩΣΗ ΓΙΑ ΤΟΝ ΣΥΝΤΟΝΙΣΤΗ:</a:t>
            </a:r>
          </a:p>
          <a:p>
            <a:pPr marL="0" marR="0" indent="0" algn="l" defTabSz="914400" rtl="0" eaLnBrk="1" fontAlgn="auto" latinLnBrk="0" hangingPunct="1">
              <a:lnSpc>
                <a:spcPct val="100000"/>
              </a:lnSpc>
              <a:spcBef>
                <a:spcPts val="0"/>
              </a:spcBef>
              <a:spcAft>
                <a:spcPts val="0"/>
              </a:spcAft>
              <a:buClrTx/>
              <a:buSzTx/>
              <a:buFontTx/>
              <a:buNone/>
              <a:tabLst/>
              <a:defRPr/>
            </a:pPr>
            <a:r>
              <a:rPr lang="el-GR" b="0" u="none" baseline="0" dirty="0"/>
              <a:t>Το βίντεο θα αναπαραχθεί αυτόματα όταν προχωρήσετε στην επόμενη διαφάνεια. </a:t>
            </a:r>
            <a:endParaRPr lang="el-GR" b="1" u="sng" dirty="0"/>
          </a:p>
          <a:p>
            <a:endParaRPr lang="el-GR" b="1" u="sng" dirty="0"/>
          </a:p>
          <a:p>
            <a:endParaRPr lang="el-GR" b="1" dirty="0"/>
          </a:p>
          <a:p>
            <a:pPr marL="0" marR="0" indent="0" algn="l" defTabSz="914400" rtl="0" eaLnBrk="1" fontAlgn="auto" latinLnBrk="0" hangingPunct="1">
              <a:lnSpc>
                <a:spcPct val="100000"/>
              </a:lnSpc>
              <a:spcBef>
                <a:spcPts val="0"/>
              </a:spcBef>
              <a:spcAft>
                <a:spcPts val="0"/>
              </a:spcAft>
              <a:buClrTx/>
              <a:buSzTx/>
              <a:buFontTx/>
              <a:buNone/>
              <a:tabLst/>
              <a:defRPr/>
            </a:pPr>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el-GR"/>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ΠΑΡΑΔΕΙΓΜΑ ΚΕΙΜΕΝΟΥ ΠΑΡΟΥΣΙΑΣΗΣ: </a:t>
            </a:r>
          </a:p>
          <a:p>
            <a:endParaRPr lang="el-GR" b="1" u="sng" dirty="0"/>
          </a:p>
          <a:p>
            <a:endParaRPr lang="el-GR" b="1" u="sng" dirty="0"/>
          </a:p>
          <a:p>
            <a:r>
              <a:rPr lang="el-GR" b="1" u="sng" dirty="0"/>
              <a:t>ΣΤΟΧΟΣ ΤΗΣ ΔΙΑΦΑΝΕΙΑΣ:</a:t>
            </a:r>
            <a:r>
              <a:rPr lang="el-GR" dirty="0"/>
              <a:t> </a:t>
            </a:r>
          </a:p>
          <a:p>
            <a:endParaRPr lang="el-GR" b="0" u="none" baseline="0" dirty="0"/>
          </a:p>
          <a:p>
            <a:r>
              <a:rPr lang="el-GR" b="0" u="none" baseline="0" dirty="0"/>
              <a:t>Να ολοκληρώσετε την εκδήλωση</a:t>
            </a:r>
          </a:p>
          <a:p>
            <a:endParaRPr lang="el-GR" b="1"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sz="1200" kern="1200" dirty="0">
                <a:solidFill>
                  <a:schemeClr val="tx1"/>
                </a:solidFill>
                <a:effectLst/>
                <a:latin typeface="+mn-lt"/>
              </a:rPr>
              <a:t>Εάν πρόκειται να αντικαταστήσετε αυτήν την εικόνα, φροντίστε η νέα εικόνα να πληροί τα εξής κριτήρια: </a:t>
            </a:r>
            <a:endParaRPr lang="el-GR" dirty="0"/>
          </a:p>
          <a:p>
            <a:pPr marL="628650" lvl="1" indent="-171450">
              <a:buFont typeface="Arial"/>
              <a:buChar char="•"/>
            </a:pPr>
            <a:r>
              <a:rPr lang="el-GR" sz="1200" kern="1200" dirty="0">
                <a:solidFill>
                  <a:schemeClr val="tx1"/>
                </a:solidFill>
                <a:effectLst/>
                <a:latin typeface="+mn-lt"/>
              </a:rPr>
              <a:t>Να απεικονίζει αγόρια και κορίτσια </a:t>
            </a:r>
          </a:p>
          <a:p>
            <a:pPr marL="628650" lvl="1" indent="-171450">
              <a:buFont typeface="Arial"/>
              <a:buChar char="•"/>
            </a:pPr>
            <a:r>
              <a:rPr lang="el-GR" sz="1200" kern="1200" dirty="0">
                <a:solidFill>
                  <a:schemeClr val="tx1"/>
                </a:solidFill>
                <a:effectLst/>
                <a:latin typeface="+mn-lt"/>
              </a:rPr>
              <a:t>Να δείχνει τους συμμετέχοντες να διασκεδάζουν </a:t>
            </a:r>
            <a:endParaRPr lang="el-GR" dirty="0">
              <a:effectLst/>
            </a:endParaRPr>
          </a:p>
          <a:p>
            <a:pPr marL="628650" lvl="1" indent="-171450">
              <a:buFont typeface="Arial"/>
              <a:buChar char="•"/>
            </a:pPr>
            <a:r>
              <a:rPr lang="el-GR" sz="1200" kern="1200" dirty="0">
                <a:solidFill>
                  <a:schemeClr val="tx1"/>
                </a:solidFill>
                <a:effectLst/>
                <a:latin typeface="+mn-lt"/>
              </a:rPr>
              <a:t>Να απεικονίζει μια ομάδα ατόμων, όχι μεμονωμένα άτομα </a:t>
            </a:r>
          </a:p>
          <a:p>
            <a:endParaRPr lang="el-GR" b="1" u="sng" dirty="0"/>
          </a:p>
          <a:p>
            <a:r>
              <a:rPr lang="el-GR" b="1" u="sng" dirty="0"/>
              <a:t>Πνευματικά δικαιώματα 2017: </a:t>
            </a:r>
          </a:p>
          <a:p>
            <a:r>
              <a:rPr lang="el-GR" sz="1200" kern="1200" dirty="0">
                <a:solidFill>
                  <a:schemeClr val="tx1"/>
                </a:solidFill>
                <a:effectLst/>
                <a:latin typeface="+mn-lt"/>
              </a:rPr>
              <a:t>Η παρουσίαση αυτή παρέχεται κατόπιν άδειας χρήσης και δεν πωλείται. Δεν επιτρέπεται η αντιγραφή, η προσαρμογή, η τροποποίηση, η προετοιμασία παράγωγων έργων, η διανομή, η δημόσια παρουσίαση, η πώληση ή η χρήση αυτού του περιεχομένου για εμπορικούς σκοπούς χωρίς την προηγούμενη ρητή γραπτή συγκατάθεση της Microsoft Corporation. </a:t>
            </a:r>
          </a:p>
          <a:p>
            <a:r>
              <a:rPr lang="el-GR" sz="1200" kern="1200" dirty="0">
                <a:solidFill>
                  <a:schemeClr val="tx1"/>
                </a:solidFill>
                <a:effectLst/>
                <a:latin typeface="+mn-lt"/>
              </a:rPr>
              <a:t> </a:t>
            </a:r>
          </a:p>
          <a:p>
            <a:r>
              <a:rPr lang="el-GR" sz="1200" kern="1200" dirty="0">
                <a:solidFill>
                  <a:schemeClr val="tx1"/>
                </a:solidFill>
                <a:effectLst/>
                <a:latin typeface="+mn-lt"/>
              </a:rPr>
              <a:t>Αυτή η παρουσίαση παρέχεται "ως έχει". Η Microsoft δεν παρέχει καμία εγγύηση, ρητή ή σιωπηρή. Οι πληροφορίες και οι απόψεις που εκφράζονται σε αυτήν την παρουσίαση, συμπεριλαμβανομένων της διεύθυνσης URL και άλλων αναφορών σε τοποθεσίες Web, ενδέχεται να αλλάξουν χωρίς προειδοποίηση. </a:t>
            </a:r>
          </a:p>
          <a:p>
            <a:r>
              <a:rPr lang="el-GR" sz="1200" kern="1200" dirty="0">
                <a:solidFill>
                  <a:schemeClr val="tx1"/>
                </a:solidFill>
                <a:effectLst/>
                <a:latin typeface="+mn-lt"/>
              </a:rPr>
              <a:t> </a:t>
            </a:r>
          </a:p>
          <a:p>
            <a:r>
              <a:rPr lang="el-GR" sz="1200" kern="1200" dirty="0">
                <a:solidFill>
                  <a:schemeClr val="tx1"/>
                </a:solidFill>
                <a:effectLst/>
                <a:latin typeface="+mn-lt"/>
              </a:rPr>
              <a:t>Ορισμένα παραδείγματα που αναφέρονται σε αυτήν την παρουσίαση παρέχονται μόνο για σκοπούς επεξήγησης και είναι φανταστικά. Δεν προβλέπεται και δεν θα πρέπει να υπονοείται καμία συσχέτιση ή σύνδεση. </a:t>
            </a:r>
          </a:p>
          <a:p>
            <a:r>
              <a:rPr lang="el-GR" sz="1200" kern="1200" dirty="0">
                <a:solidFill>
                  <a:schemeClr val="tx1"/>
                </a:solidFill>
                <a:effectLst/>
                <a:latin typeface="+mn-lt"/>
              </a:rPr>
              <a:t> </a:t>
            </a:r>
          </a:p>
          <a:p>
            <a:r>
              <a:rPr lang="el-GR" sz="1200" kern="1200" dirty="0">
                <a:solidFill>
                  <a:schemeClr val="tx1"/>
                </a:solidFill>
                <a:effectLst/>
                <a:latin typeface="+mn-lt"/>
              </a:rPr>
              <a:t>Μπορείτε να χρησιμοποιήσετε αυτήν την παρουσίαση για προσωπική χρήση και με τάξεις και μαθητές στο πλαίσιο του code.org και άλλων εκδηλώσεων συγγραφής κώδικα. Η εν λόγω παρουσίαση δεν σας παρέχει κανένα νομικό δικαίωμα σε οποιοδήποτε προϊόν πνευματικής ιδιοκτησίας της Microsoft. </a:t>
            </a:r>
          </a:p>
          <a:p>
            <a:r>
              <a:rPr lang="el-GR" sz="1200" kern="1200" dirty="0">
                <a:solidFill>
                  <a:schemeClr val="tx1"/>
                </a:solidFill>
                <a:effectLst/>
                <a:latin typeface="+mn-lt"/>
              </a:rPr>
              <a:t> </a:t>
            </a:r>
          </a:p>
          <a:p>
            <a:r>
              <a:rPr lang="el-GR" sz="1200" kern="1200" dirty="0">
                <a:solidFill>
                  <a:schemeClr val="tx1"/>
                </a:solidFill>
                <a:effectLst/>
                <a:latin typeface="+mn-lt"/>
              </a:rPr>
              <a:t>Η επωνυμία Microsoft και τα εμπορικά σήματα που αναφέρονται στην τοποθεσία </a:t>
            </a:r>
            <a:r>
              <a:rPr lang="en-US" sz="1200" kern="1200" dirty="0">
                <a:solidFill>
                  <a:schemeClr val="tx1"/>
                </a:solidFill>
                <a:effectLst/>
                <a:latin typeface="+mn-lt"/>
                <a:ea typeface="+mn-ea"/>
                <a:cs typeface="+mn-cs"/>
                <a:hlinkClick r:id="rId3"/>
              </a:rPr>
              <a:t>http://www.microsoft.com/en-us/legal/intellectualproperty/trademarks/en-us.aspx </a:t>
            </a:r>
            <a:r>
              <a:rPr lang="el-GR" sz="1200" kern="1200" dirty="0">
                <a:solidFill>
                  <a:schemeClr val="tx1"/>
                </a:solidFill>
                <a:effectLst/>
                <a:latin typeface="+mn-lt"/>
              </a:rPr>
              <a:t>είναι εμπορικά σήματα του ομίλου εταιρειών της Microsoft. Όλα τα άλλα σήματα ανήκουν στους αντίστοιχους κατόχους τους.</a:t>
            </a:r>
          </a:p>
          <a:p>
            <a:endParaRPr lang="el-GR"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l-GR" sz="1200" b="0" i="0" u="none" strike="noStrike" kern="1200" cap="none" spc="0" normalizeH="0" baseline="0" noProof="0" dirty="0">
                <a:ln>
                  <a:noFill/>
                </a:ln>
                <a:solidFill>
                  <a:prstClr val="black"/>
                </a:solidFill>
                <a:effectLst/>
                <a:uLnTx/>
                <a:uFillTx/>
                <a:latin typeface="+mn-lt"/>
              </a:rPr>
              <a:t>© Code.org, 201</a:t>
            </a:r>
            <a:r>
              <a:rPr kumimoji="0" lang="en-US" sz="1200" b="0" i="0" u="none" strike="noStrike" kern="1200" cap="none" spc="0" normalizeH="0" baseline="0" noProof="0" dirty="0">
                <a:ln>
                  <a:noFill/>
                </a:ln>
                <a:solidFill>
                  <a:prstClr val="black"/>
                </a:solidFill>
                <a:effectLst/>
                <a:uLnTx/>
                <a:uFillTx/>
                <a:latin typeface="+mn-lt"/>
              </a:rPr>
              <a:t>7</a:t>
            </a:r>
            <a:r>
              <a:rPr kumimoji="0" lang="el-GR" sz="1200" b="0" i="0" u="none" strike="noStrike" kern="1200" cap="none" spc="0" normalizeH="0" baseline="0" noProof="0" dirty="0">
                <a:ln>
                  <a:noFill/>
                </a:ln>
                <a:solidFill>
                  <a:prstClr val="black"/>
                </a:solidFill>
                <a:effectLst/>
                <a:uLnTx/>
                <a:uFillTx/>
                <a:latin typeface="+mn-lt"/>
              </a:rPr>
              <a:t>. Η ονομασία Code.org®, το λογότυπο CODE και η ονομασία Hour of Code® είναι εμπορικά σήματα του οργανισμού Code.org</a:t>
            </a:r>
            <a:endParaRPr kumimoji="0" lang="el-G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l-G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l-GR" sz="1200" b="0" i="0" u="none" strike="noStrike" kern="1200" cap="none" spc="0" normalizeH="0" baseline="0" noProof="0" dirty="0">
                <a:ln>
                  <a:noFill/>
                </a:ln>
                <a:solidFill>
                  <a:prstClr val="black"/>
                </a:solidFill>
                <a:effectLst/>
                <a:uLnTx/>
                <a:uFillTx/>
                <a:latin typeface="+mn-lt"/>
              </a:rPr>
              <a:t>Mojang © 201</a:t>
            </a:r>
            <a:r>
              <a:rPr kumimoji="0" lang="en-US" sz="1200" b="0" i="0" u="none" strike="noStrike" kern="1200" cap="none" spc="0" normalizeH="0" baseline="0" noProof="0" dirty="0">
                <a:ln>
                  <a:noFill/>
                </a:ln>
                <a:solidFill>
                  <a:prstClr val="black"/>
                </a:solidFill>
                <a:effectLst/>
                <a:uLnTx/>
                <a:uFillTx/>
                <a:latin typeface="+mn-lt"/>
              </a:rPr>
              <a:t>7</a:t>
            </a:r>
            <a:r>
              <a:rPr kumimoji="0" lang="el-GR" sz="1200" b="0" i="0" u="none" strike="noStrike" kern="1200" cap="none" spc="0" normalizeH="0" baseline="0" noProof="0" dirty="0">
                <a:ln>
                  <a:noFill/>
                </a:ln>
                <a:solidFill>
                  <a:prstClr val="black"/>
                </a:solidFill>
                <a:effectLst/>
                <a:uLnTx/>
                <a:uFillTx/>
                <a:latin typeface="+mn-lt"/>
              </a:rPr>
              <a:t>. Η ονομασία "Minecraft" είναι εμπορικό σήμα της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l-G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l-GR" sz="1200" b="0" i="0" u="none" strike="noStrike" kern="1200" cap="none" spc="0" normalizeH="0" baseline="0" noProof="0" dirty="0">
                <a:ln>
                  <a:noFill/>
                </a:ln>
                <a:solidFill>
                  <a:prstClr val="black"/>
                </a:solidFill>
                <a:effectLst/>
                <a:uLnTx/>
                <a:uFillTx/>
                <a:latin typeface="+mn-lt"/>
              </a:rPr>
              <a:t>© 201</a:t>
            </a:r>
            <a:r>
              <a:rPr kumimoji="0" lang="en-US" sz="1200" b="0" i="0" u="none" strike="noStrike" kern="1200" cap="none" spc="0" normalizeH="0" baseline="0" noProof="0" dirty="0">
                <a:ln>
                  <a:noFill/>
                </a:ln>
                <a:solidFill>
                  <a:prstClr val="black"/>
                </a:solidFill>
                <a:effectLst/>
                <a:uLnTx/>
                <a:uFillTx/>
                <a:latin typeface="+mn-lt"/>
              </a:rPr>
              <a:t>7</a:t>
            </a:r>
            <a:r>
              <a:rPr kumimoji="0" lang="el-GR" sz="1200" b="0" i="0" u="none" strike="noStrike" kern="1200" cap="none" spc="0" normalizeH="0" baseline="0" noProof="0" dirty="0">
                <a:ln>
                  <a:noFill/>
                </a:ln>
                <a:solidFill>
                  <a:prstClr val="black"/>
                </a:solidFill>
                <a:effectLst/>
                <a:uLnTx/>
                <a:uFillTx/>
                <a:latin typeface="+mn-lt"/>
              </a:rPr>
              <a:t> Microsoft Corporation. Με επιφύλαξη κάθε νόμιμου δικαιώματος.</a:t>
            </a:r>
          </a:p>
          <a:p>
            <a:pPr marL="457200" lvl="1" indent="0">
              <a:buFont typeface="Arial"/>
              <a:buNone/>
            </a:pPr>
            <a:endParaRPr lang="el-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l-GR"/>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1" u="sng" dirty="0"/>
              <a:t>ΣΤΟΧΟΣ ΤΗΣ ΔΙΑΦΑΝΕΙΑΣ:</a:t>
            </a:r>
          </a:p>
          <a:p>
            <a:endParaRPr lang="el-GR"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b="0" u="none" baseline="0" dirty="0"/>
              <a:t>Να εμπνεύσει ενθουσιασμό στα νέα παιδιά για το πρόγραμμα εκμάθησης </a:t>
            </a:r>
            <a:r>
              <a:rPr lang="el-GR" sz="1200" dirty="0">
                <a:solidFill>
                  <a:schemeClr val="bg1"/>
                </a:solidFill>
                <a:latin typeface="Segoe UI Light" panose="020B0502040204020203" pitchFamily="34" charset="0"/>
              </a:rPr>
              <a:t>Hour of Code™</a:t>
            </a:r>
            <a:r>
              <a:rPr lang="el-GR" b="0" u="none" baseline="0" dirty="0"/>
              <a:t>.</a:t>
            </a:r>
            <a:endParaRPr lang="el-GR" b="1" u="sng" dirty="0"/>
          </a:p>
          <a:p>
            <a:endParaRPr lang="el-GR" b="1" u="sng" dirty="0"/>
          </a:p>
          <a:p>
            <a:r>
              <a:rPr lang="el-GR" b="1" u="sng" dirty="0"/>
              <a:t>ΟΔΗΓΙΕΣ ΓΙΑ ΤΙΣ ΕΙΚΟΝΕΣ ΑΥΤΉΣ ΤΗΣ ΔΙΑΦΑΝΕΙΑΣ:</a:t>
            </a:r>
            <a:endParaRPr lang="el-GR" sz="1200" u="sng"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r>
              <a:rPr lang="el-GR" dirty="0"/>
              <a:t>Το βίντεο θα ξεκινήσει αυτόματα. </a:t>
            </a:r>
          </a:p>
          <a:p>
            <a:endParaRPr lang="el-GR" dirty="0"/>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Εάν θέλετε να αλλάξετε τη γλώσσα ή τους υπότιτλους, μπορείτε να το κάνετε στην παρακάτω σύνδεση ή κάνοντας κλικ στο εικονίδιο "ρυθμίσεις", με το γρανάζι, στην κάτω δεξιά γωνία του βίντεο. Σε αυτήν την περίπτωση, ίσως χρειαστεί να ενσωματώσετε εκ νέου τη σύνδεση: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rPr>
              <a:t>Μπορείτε να βρείτε πρόσθετα βίντεο στην τοποθεσία code.org και να τα αντικαταστήσετε, εάν αναζητάτε ένα διαφορετικό μήνυμα για το κοινό σας.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el-GR"/>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endParaRPr lang="el-GR" sz="1200" kern="1200" dirty="0">
              <a:solidFill>
                <a:schemeClr val="tx1"/>
              </a:solidFill>
              <a:effectLst/>
              <a:latin typeface="+mn-lt"/>
              <a:ea typeface="+mn-ea"/>
              <a:cs typeface="+mn-cs"/>
            </a:endParaRPr>
          </a:p>
          <a:p>
            <a:r>
              <a:rPr lang="el-GR" b="0" u="none" dirty="0"/>
              <a:t>Τι σκέφτεστε όταν ακούτε τους όρους "κώδικας" και "συγγραφή κώδικα"; Αφορά μυστικά όπως είναι για παράδειγμα ένας μυστικός κώδικας; Τι είδους άνθρωποι πιστεύετε ότι χρησιμοποιούν κώδικα; Αφήστε τη φαντασία σας ελεύθερη!"</a:t>
            </a:r>
            <a:endParaRPr lang="el-GR" sz="1200" kern="1200" dirty="0">
              <a:solidFill>
                <a:schemeClr val="tx1"/>
              </a:solidFill>
              <a:effectLst/>
              <a:latin typeface="+mn-lt"/>
              <a:ea typeface="+mn-ea"/>
              <a:cs typeface="+mn-cs"/>
            </a:endParaRPr>
          </a:p>
          <a:p>
            <a:endParaRPr lang="el-G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ΣΤΟΧΟΣ ΤΗΣ ΔΙΑΦΑΝΕΙΑΣ:</a:t>
            </a:r>
            <a:r>
              <a:rPr lang="el-GR"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l-GR"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l-GR" b="0" u="none" baseline="0" dirty="0"/>
              <a:t>Στόχος αυτής της διαφάνειας είναι να σπάσει τον πάγο.</a:t>
            </a:r>
          </a:p>
          <a:p>
            <a:pPr marL="0" marR="0" indent="0" algn="l" defTabSz="914400" rtl="0" eaLnBrk="1" fontAlgn="auto" latinLnBrk="0" hangingPunct="1">
              <a:lnSpc>
                <a:spcPct val="100000"/>
              </a:lnSpc>
              <a:spcBef>
                <a:spcPts val="0"/>
              </a:spcBef>
              <a:spcAft>
                <a:spcPts val="0"/>
              </a:spcAft>
              <a:buClrTx/>
              <a:buSzTx/>
              <a:buFontTx/>
              <a:buNone/>
              <a:tabLst/>
              <a:defRPr/>
            </a:pPr>
            <a:endParaRPr lang="el-GR" b="0" u="none" baseline="0" dirty="0"/>
          </a:p>
          <a:p>
            <a:pPr>
              <a:defRPr/>
            </a:pPr>
            <a:r>
              <a:rPr lang="el-GR" kern="1200" dirty="0">
                <a:effectLst/>
                <a:latin typeface="+mn-lt"/>
              </a:rPr>
              <a:t>Είναι πιθανό τα παιδιά να μην έχουν μια συγκεκριμένη απάντηση σε </a:t>
            </a:r>
            <a:r>
              <a:rPr lang="el-GR" dirty="0"/>
              <a:t>αυτές τις ερωτήσεις</a:t>
            </a:r>
            <a:r>
              <a:rPr lang="el-GR" kern="1200" dirty="0">
                <a:effectLst/>
                <a:latin typeface="+mn-lt"/>
              </a:rPr>
              <a:t>, αλλά </a:t>
            </a:r>
            <a:r>
              <a:rPr lang="el-GR" dirty="0"/>
              <a:t>αυτές οι </a:t>
            </a:r>
            <a:r>
              <a:rPr lang="el-GR" kern="1200" baseline="0" dirty="0">
                <a:effectLst/>
                <a:latin typeface="+mn-lt"/>
              </a:rPr>
              <a:t>ερωτήσεις </a:t>
            </a:r>
            <a:r>
              <a:rPr lang="el-GR" dirty="0"/>
              <a:t>θα</a:t>
            </a:r>
            <a:r>
              <a:rPr lang="el-GR" kern="1200" baseline="0" dirty="0">
                <a:effectLst/>
                <a:latin typeface="+mn-lt"/>
              </a:rPr>
              <a:t> πρέπει </a:t>
            </a:r>
            <a:r>
              <a:rPr lang="el-GR" b="0" u="none" kern="1200" baseline="0" dirty="0">
                <a:effectLst/>
                <a:latin typeface="+mn-lt"/>
              </a:rPr>
              <a:t>ν</a:t>
            </a:r>
            <a:r>
              <a:rPr lang="el-GR" b="0" u="none" baseline="0" dirty="0"/>
              <a:t>α δώσουν το έναυσμα για μια συζήτηση στην αίθουσα και να δείξουν τι είδους προκαταλήψεις μπορεί να έχουν τα μικρά παιδιά σχετικά με τη συγγραφή κώδικα. </a:t>
            </a:r>
            <a:r>
              <a:rPr lang="el-GR" kern="1200" dirty="0">
                <a:effectLst/>
                <a:latin typeface="+mn-lt"/>
              </a:rPr>
              <a:t>Φροντίστε να γίνει μια διασκεδαστική συζήτηση όπου δεν πειράζει αν κάποιος δεν γνωρίζει τις απαντήσεις. Στην επόμενη διαφάνεια, θα καταρρίψουμε τις όποιες λανθασμένες αντιλήψεις υπάρχουν σχετικά με τη συγγραφή κώδικα προκειμένου να αλλάξουμε την άποψη των συμμετεχόντων πριν προχωρήσουμε στα προγράμματα εκμάθησης.</a:t>
            </a:r>
            <a:r>
              <a:rPr lang="el-GR" dirty="0"/>
              <a:t> </a:t>
            </a:r>
            <a:endParaRPr lang="el-GR" b="1" u="sng" dirty="0"/>
          </a:p>
          <a:p>
            <a:endParaRPr lang="el-GR" b="1" dirty="0"/>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el-GR"/>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endParaRPr lang="el-GR" b="0" u="none" dirty="0"/>
          </a:p>
          <a:p>
            <a:endParaRPr lang="el-GR" b="0" u="none" dirty="0"/>
          </a:p>
          <a:p>
            <a:r>
              <a:rPr lang="el-GR" b="0" u="none" dirty="0"/>
              <a:t>"Τώρα, ας πούμε τι είναι </a:t>
            </a:r>
            <a:r>
              <a:rPr lang="el-GR" b="0" i="1" u="none" dirty="0"/>
              <a:t>πραγματικά</a:t>
            </a:r>
            <a:r>
              <a:rPr lang="el-GR" b="0" u="none" dirty="0"/>
              <a:t> η συγγραφή κώδικα."</a:t>
            </a:r>
          </a:p>
          <a:p>
            <a:endParaRPr lang="el-GR" sz="1200" b="0" u="none" kern="1200" dirty="0">
              <a:solidFill>
                <a:schemeClr val="tx1"/>
              </a:solidFill>
              <a:effectLst/>
              <a:latin typeface="+mn-lt"/>
              <a:ea typeface="+mn-ea"/>
              <a:cs typeface="+mn-cs"/>
            </a:endParaRPr>
          </a:p>
          <a:p>
            <a:r>
              <a:rPr lang="el-GR" b="1" u="sng" dirty="0"/>
              <a:t>ΣΤΟΧΟΣ ΤΗΣ ΔΙΑΦΑΝΕΙΑΣ:</a:t>
            </a:r>
          </a:p>
          <a:p>
            <a:endParaRPr lang="el-GR" b="1" u="sng" dirty="0"/>
          </a:p>
          <a:p>
            <a:r>
              <a:rPr lang="el-GR" b="0" u="none" dirty="0"/>
              <a:t>Στις διαφάνειες 5-7 θα πρέπει να εξηγείται τι είναι η συγγραφή κώδικα με εύληπτο τρόπο.</a:t>
            </a:r>
          </a:p>
          <a:p>
            <a:endParaRPr lang="el-GR" b="1" dirty="0"/>
          </a:p>
          <a:p>
            <a:endParaRPr lang="el-G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el-GR"/>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r>
              <a:rPr lang="el-GR" b="0" dirty="0"/>
              <a:t>"Ο κώδικας είναι η γλώσσα που χρησιμοποιούν οι άνθρωποι για να δώσουν τεχνολογικές οδηγίες</a:t>
            </a:r>
            <a:r>
              <a:rPr lang="el-GR" sz="1200" b="0" baseline="0" dirty="0">
                <a:latin typeface="Segoe Pro Light" charset="0"/>
              </a:rPr>
              <a:t> ώστε η τεχνολογία να κάνει αυτό που της ζητούν. Μπορείτε να χρησιμοποιήσετε τη συγγραφή κώδικα για να δημιουργήσετε πάρα πολλά όμορφα πράγματα!"</a:t>
            </a:r>
            <a:endParaRPr lang="el-GR" sz="1200" baseline="0" dirty="0">
              <a:latin typeface="Segoe Pro Light" charset="0"/>
              <a:ea typeface="Segoe Pro Light" charset="0"/>
              <a:cs typeface="Segoe Pro Light" charset="0"/>
            </a:endParaRPr>
          </a:p>
          <a:p>
            <a:endParaRPr lang="el-GR" b="1" u="sng" dirty="0"/>
          </a:p>
          <a:p>
            <a:endParaRPr lang="el-GR" b="1" dirty="0"/>
          </a:p>
          <a:p>
            <a:endParaRPr lang="el-GR" sz="1200" dirty="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l-GR"/>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r>
              <a:rPr lang="el-GR" b="0" baseline="0" dirty="0"/>
              <a:t>"Προκειμένου να επικοινωνούμε με τους υπολογιστές, πρέπει να τους δώσουμε εντολές σε μια γλώσσα κατανοητή για αυτούς. Αυτή η γλώσσα είναι κώδικας!" </a:t>
            </a:r>
          </a:p>
          <a:p>
            <a:endParaRPr lang="el-GR" b="1" u="sng" dirty="0"/>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el-GR"/>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a:p>
          <a:p>
            <a:pPr marL="0" marR="0" indent="0" algn="l" defTabSz="914400" rtl="0" eaLnBrk="1" fontAlgn="auto" latinLnBrk="0" hangingPunct="1">
              <a:lnSpc>
                <a:spcPct val="100000"/>
              </a:lnSpc>
              <a:spcBef>
                <a:spcPts val="0"/>
              </a:spcBef>
              <a:spcAft>
                <a:spcPts val="0"/>
              </a:spcAft>
              <a:buClrTx/>
              <a:buSzTx/>
              <a:buFontTx/>
              <a:buNone/>
              <a:tabLst/>
              <a:defRPr/>
            </a:pPr>
            <a:r>
              <a:rPr lang="el-GR" b="0" u="none"/>
              <a:t>"Πιστεύετε ότι έχετε ό,τι χρειάζεστε για να γράψετε κώδικα; Τέλεια! Κι εγώ έτσι νομίζω!"</a:t>
            </a:r>
          </a:p>
          <a:p>
            <a:endParaRPr lang="el-GR" b="1" u="sng"/>
          </a:p>
          <a:p>
            <a:r>
              <a:rPr lang="el-GR" b="1" u="sng"/>
              <a:t>ΣΤΟΧΟΣ ΤΗΣ ΔΙΑΦΑΝΕΙΑΣ:</a:t>
            </a:r>
          </a:p>
          <a:p>
            <a:endParaRPr lang="el-GR" b="1" u="sng"/>
          </a:p>
          <a:p>
            <a:r>
              <a:rPr lang="el-GR" b="0" u="none"/>
              <a:t>Στόχος των διαφανειών 9-11 είναι να εξηγήσουν τι δεξιότητες απαιτούνται για τη συγγραφή κώδικα.</a:t>
            </a:r>
          </a:p>
          <a:p>
            <a:endParaRPr lang="el-GR"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el-GR" sz="1200" b="1" u="sng" kern="1200">
                <a:solidFill>
                  <a:schemeClr val="tx1"/>
                </a:solidFill>
                <a:effectLst/>
                <a:latin typeface="+mn-lt"/>
              </a:rPr>
              <a:t>ΣΗΜΕΙΩΣΗ ΓΙΑ ΤΟΝ ΣΥΝΤΟΝΙΣΤΗ:</a:t>
            </a:r>
          </a:p>
          <a:p>
            <a:pPr marL="0" marR="0" indent="0" algn="l" defTabSz="914400" rtl="0" eaLnBrk="1" fontAlgn="auto" latinLnBrk="0" hangingPunct="1">
              <a:lnSpc>
                <a:spcPct val="100000"/>
              </a:lnSpc>
              <a:spcBef>
                <a:spcPts val="0"/>
              </a:spcBef>
              <a:spcAft>
                <a:spcPts val="0"/>
              </a:spcAft>
              <a:buClrTx/>
              <a:buSzTx/>
              <a:buFontTx/>
              <a:buNone/>
              <a:tabLst/>
              <a:defRPr/>
            </a:pPr>
            <a:r>
              <a:rPr lang="el-GR" kern="1200">
                <a:effectLst/>
                <a:latin typeface="+mn-lt"/>
              </a:rPr>
              <a:t>Τα παιδιά σε αυτήν την ηλικία ενδιαφέρονται να μάθουν να συνεργάζονται μεταξύ τους, να αναπτύξουν δημιουργικές δεξιότητες και να μάθουν νέα πράγματα. </a:t>
            </a:r>
            <a:r>
              <a:rPr lang="el-GR"/>
              <a:t>Είναι</a:t>
            </a:r>
            <a:r>
              <a:rPr lang="el-GR" kern="1200">
                <a:effectLst/>
                <a:latin typeface="+mn-lt"/>
              </a:rPr>
              <a:t> σημαντικό να τονίσουμε ότι η συγγραφή κώδικα ενσωματώνει όλα αυτά τα στοιχεία.</a:t>
            </a:r>
            <a:endParaRPr lang="el-GR" b="0" u="none"/>
          </a:p>
          <a:p>
            <a:endParaRPr lang="el-GR" b="1"/>
          </a:p>
          <a:p>
            <a:endParaRPr lang="el-GR"/>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el-GR"/>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b="1" u="sng" dirty="0"/>
              <a:t>ΠΑΡΑΔΕΙΓΜΑ ΚΕΙΜΕΝΟΥ ΠΑΡΟΥΣΙΑΣΗΣ:</a:t>
            </a:r>
          </a:p>
          <a:p>
            <a:pPr marL="0" marR="0" indent="0" algn="l" defTabSz="914400" rtl="0" eaLnBrk="1" fontAlgn="auto" latinLnBrk="0" hangingPunct="1">
              <a:lnSpc>
                <a:spcPct val="100000"/>
              </a:lnSpc>
              <a:spcBef>
                <a:spcPts val="0"/>
              </a:spcBef>
              <a:spcAft>
                <a:spcPts val="0"/>
              </a:spcAft>
              <a:buClrTx/>
              <a:buSzTx/>
              <a:buFontTx/>
              <a:buNone/>
              <a:tabLst/>
              <a:defRPr/>
            </a:pPr>
            <a:endParaRPr lang="el-GR" b="1" u="sng" dirty="0"/>
          </a:p>
          <a:p>
            <a:r>
              <a:rPr lang="el-GR" b="0" baseline="0" dirty="0"/>
              <a:t>"Η συγγραφή κώδικα αφορά την επίλυση προβλημάτων! </a:t>
            </a:r>
            <a:r>
              <a:rPr lang="el-GR" sz="1200" kern="1200" dirty="0">
                <a:solidFill>
                  <a:schemeClr val="tx1"/>
                </a:solidFill>
                <a:effectLst/>
                <a:latin typeface="+mn-lt"/>
              </a:rPr>
              <a:t>Χρησιμοποιούμε κώδικα για να δημιουργήσουμε καινούρια πράγματα που κάνουν τη ζωή μας πιο εύκολη! Όπως όταν θέλεις να μιλήσεις σε κάποιον που δεν είναι κοντά σου, μπορείς να του στείλεις ένα γραπτό μήνυμα! Αυτό είναι ένα παράδειγμα όπου χρησιμοποιούμε την τεχνολογία για να λύσουμε ένα πρόβλημα!"</a:t>
            </a:r>
          </a:p>
          <a:p>
            <a:endParaRPr lang="el-GR" b="1" u="sng" dirty="0"/>
          </a:p>
          <a:p>
            <a:endParaRPr lang="el-GR"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el-GR"/>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10/31/2017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9"/>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el-GR" sz="3600" dirty="0">
                <a:solidFill>
                  <a:schemeClr val="bg1"/>
                </a:solidFill>
                <a:latin typeface="Segoe UI Light" panose="020B0502040204020203" pitchFamily="34" charset="0"/>
              </a:rPr>
              <a:t>Καλώς ορίσατε στο</a:t>
            </a:r>
          </a:p>
          <a:p>
            <a:r>
              <a:rPr lang="el-GR" sz="3600" dirty="0">
                <a:solidFill>
                  <a:schemeClr val="bg1"/>
                </a:solidFill>
                <a:latin typeface="Segoe UI Light" panose="020B0502040204020203" pitchFamily="34" charset="0"/>
              </a:rPr>
              <a:t>Minecraft Hour of Code</a:t>
            </a:r>
            <a:r>
              <a:rPr lang="el-GR" sz="3600" baseline="30000" dirty="0">
                <a:solidFill>
                  <a:schemeClr val="bg1"/>
                </a:solidFill>
                <a:latin typeface="Segoe UI Light" panose="020B0502040204020203" pitchFamily="34" charset="0"/>
              </a:rPr>
              <a:t>™</a:t>
            </a:r>
            <a:endParaRPr lang="el-G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l-GR" dirty="0"/>
              <a:t>Καλώς ορίσατε στο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l-GR"/>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el-GR" sz="3600">
                <a:solidFill>
                  <a:schemeClr val="bg1"/>
                </a:solidFill>
                <a:latin typeface="Segoe UI Light" panose="020B0502040204020203" pitchFamily="34" charset="0"/>
              </a:rPr>
              <a:t>Χρησιμοποιώντας τη φαντασία σας</a:t>
            </a:r>
          </a:p>
        </p:txBody>
      </p:sp>
      <p:pic>
        <p:nvPicPr>
          <p:cNvPr id="2" name="Picture 1" descr="Το σκίτσο απεικονίζει ένα ρομπότ με σκληρή όψη το οποίο εκτοξεύεται από το έδαφος και πετάει ψηλά στον αέρα" title="Το σκίτσο απεικονίζει ένα ρομπότ με σκληρή όψη το οποίο εκτοξεύεται από το έδαφος και πετάει ψηλά στον αέρα"/>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el-GR"/>
              <a:t>Χρησιμοποιώντας τη φαντασία σας</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el-GR"/>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el-GR" sz="3600" dirty="0">
                <a:solidFill>
                  <a:schemeClr val="bg1"/>
                </a:solidFill>
                <a:latin typeface="Segoe UI Light" panose="020B0502040204020203" pitchFamily="34" charset="0"/>
              </a:rPr>
              <a:t>Δουλεύοντας </a:t>
            </a:r>
            <a:br>
              <a:rPr lang="en-US" sz="3600" dirty="0">
                <a:solidFill>
                  <a:schemeClr val="bg1"/>
                </a:solidFill>
                <a:latin typeface="Segoe UI Light" panose="020B0502040204020203" pitchFamily="34" charset="0"/>
              </a:rPr>
            </a:br>
            <a:r>
              <a:rPr lang="el-GR" sz="3600" dirty="0">
                <a:solidFill>
                  <a:schemeClr val="bg1"/>
                </a:solidFill>
                <a:latin typeface="Segoe UI Light" panose="020B0502040204020203" pitchFamily="34" charset="0"/>
              </a:rPr>
              <a:t>με φίλους</a:t>
            </a:r>
          </a:p>
        </p:txBody>
      </p:sp>
      <p:grpSp>
        <p:nvGrpSpPr>
          <p:cNvPr id="14" name="Group 13"/>
          <p:cNvGrpSpPr/>
          <p:nvPr/>
        </p:nvGrpSpPr>
        <p:grpSpPr>
          <a:xfrm>
            <a:off x="4701600" y="1611630"/>
            <a:ext cx="4224748" cy="3563620"/>
            <a:chOff x="4558724" y="1103630"/>
            <a:chExt cx="4601151" cy="3881120"/>
          </a:xfrm>
        </p:grpSpPr>
        <p:pic>
          <p:nvPicPr>
            <p:cNvPr id="2" name="Picture 1" descr="Το σκίτσο απεικονίζει ένα ουράνιο τόξο το οποίο ενώνει τα κεφάλια ενός χαμογελαστού κοριτσιού και ενός χαμογελαστού αγοριού" title="Το σκίτσο απεικονίζει ένα ουράνιο τόξο το οποίο ενώνει τα κεφάλια ενός χαμογελαστού κοριτσιού και ενός χαμογελαστού αγοριού"/>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Το σκίτσο απεικονίζει ένα χαμογελαστό αγόρι που δουλεύει σε έναν φορητό υπολογιστή και συνδέεται με ένα χαμογελαστό κορίτσι μέσω ενός ουράνιου τόξου που βγαίνει από τα κεφάλια τους" title="Σκίτσο χαμογελαστού αγοριού"/>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Το σκίτσο απεικονίζει ένα χαμογελαστό κορίτσι που δουλεύει σε έναν φορητό υπολογιστή και συνδέεται με ένα χαμογελαστό αγόρι μέσω ενός ουράνιου τόξου που βγαίνει από τα κεφάλια τους." title="Σκίτσο χαμογελαστού κοριτσιού"/>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el-GR"/>
              <a:t>Δουλεύοντας με φίλους</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el-GR"/>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4198"/>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Ερώτηση</a:t>
            </a:r>
          </a:p>
        </p:txBody>
      </p:sp>
      <p:sp>
        <p:nvSpPr>
          <p:cNvPr id="15" name="Rectangle 14"/>
          <p:cNvSpPr/>
          <p:nvPr/>
        </p:nvSpPr>
        <p:spPr>
          <a:xfrm>
            <a:off x="4670612" y="2050677"/>
            <a:ext cx="4374912" cy="1754326"/>
          </a:xfrm>
          <a:prstGeom prst="rect">
            <a:avLst/>
          </a:prstGeom>
        </p:spPr>
        <p:txBody>
          <a:bodyPr wrap="square">
            <a:spAutoFit/>
          </a:bodyPr>
          <a:lstStyle/>
          <a:p>
            <a:r>
              <a:rPr lang="el-GR" sz="3500" spc="-30" dirty="0">
                <a:latin typeface="Segoe UI Light" panose="020B0502040204020203" pitchFamily="34" charset="0"/>
              </a:rPr>
              <a:t>Ποιες είναι ορισμένες </a:t>
            </a:r>
          </a:p>
          <a:p>
            <a:r>
              <a:rPr lang="el-GR" sz="3500" spc="-30" dirty="0">
                <a:latin typeface="Segoe UI Light" panose="020B0502040204020203" pitchFamily="34" charset="0"/>
              </a:rPr>
              <a:t>από τις αγαπημένες σας ασχολίες;</a:t>
            </a:r>
          </a:p>
        </p:txBody>
      </p:sp>
      <p:sp>
        <p:nvSpPr>
          <p:cNvPr id="3" name="Title 2" hidden="1"/>
          <p:cNvSpPr>
            <a:spLocks noGrp="1"/>
          </p:cNvSpPr>
          <p:nvPr>
            <p:ph type="ctrTitle"/>
          </p:nvPr>
        </p:nvSpPr>
        <p:spPr/>
        <p:txBody>
          <a:bodyPr/>
          <a:lstStyle/>
          <a:p>
            <a:r>
              <a:rPr lang="el-GR"/>
              <a:t>Τι σας αρέσει να κάνετε;</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el-GR"/>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Κορίτσια και αγόρια από το Club of Bellevue 1 | από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el-GR"/>
              <a:t>Βάλτε τη συγγραφή κώδικα σε ό,τι αγαπάτε</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el-G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3561" y="577087"/>
            <a:ext cx="4927756" cy="4524315"/>
          </a:xfrm>
          <a:prstGeom prst="rect">
            <a:avLst/>
          </a:prstGeom>
        </p:spPr>
        <p:txBody>
          <a:bodyPr wrap="square">
            <a:spAutoFit/>
          </a:bodyPr>
          <a:lstStyle/>
          <a:p>
            <a:r>
              <a:rPr lang="el-GR" sz="3600" dirty="0">
                <a:solidFill>
                  <a:schemeClr val="bg1"/>
                </a:solidFill>
                <a:latin typeface="Segoe UI Light" panose="020B0502040204020203" pitchFamily="34" charset="0"/>
              </a:rPr>
              <a:t>Μαθαίνοντας να γράφετε κώδικα, μπορείτε να μάθετε πώς να κάνετε τις αγαπημένες σας δραστηριότητες πιο διασκεδαστικές με τη βοήθεια υπολογιστών!</a:t>
            </a:r>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18630" cy="1200329"/>
          </a:xfrm>
          <a:prstGeom prst="rect">
            <a:avLst/>
          </a:prstGeom>
        </p:spPr>
        <p:txBody>
          <a:bodyPr wrap="square">
            <a:spAutoFit/>
          </a:bodyPr>
          <a:lstStyle/>
          <a:p>
            <a:r>
              <a:rPr lang="el-GR" sz="3600" dirty="0">
                <a:solidFill>
                  <a:schemeClr val="bg1"/>
                </a:solidFill>
                <a:latin typeface="Segoe UI Light" panose="020B0502040204020203" pitchFamily="34" charset="0"/>
              </a:rPr>
              <a:t>Minecraft Hour of Code™: </a:t>
            </a:r>
          </a:p>
          <a:p>
            <a:r>
              <a:rPr lang="el-GR"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l-GR"/>
              <a:t>Πώς πετυχαίνει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l-GR"/>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111070"/>
            <a:ext cx="9144000" cy="430887"/>
          </a:xfrm>
          <a:prstGeom prst="rect">
            <a:avLst/>
          </a:prstGeom>
        </p:spPr>
        <p:txBody>
          <a:bodyPr wrap="square">
            <a:spAutoFit/>
          </a:bodyPr>
          <a:lstStyle/>
          <a:p>
            <a:pPr algn="ctr"/>
            <a:r>
              <a:rPr lang="el-GR" sz="2200" dirty="0">
                <a:latin typeface="Segoe UI Light" panose="020B0502040204020203" pitchFamily="34" charset="0"/>
              </a:rPr>
              <a:t>Βρείτε το νέο πρόγραμμα εκμάθησης στην τοποθεσία Code.org/Minecraft</a:t>
            </a:r>
          </a:p>
        </p:txBody>
      </p:sp>
      <p:sp>
        <p:nvSpPr>
          <p:cNvPr id="6" name="Title 5" hidden="1"/>
          <p:cNvSpPr>
            <a:spLocks noGrp="1"/>
          </p:cNvSpPr>
          <p:nvPr>
            <p:ph type="ctrTitle"/>
          </p:nvPr>
        </p:nvSpPr>
        <p:spPr/>
        <p:txBody>
          <a:bodyPr/>
          <a:lstStyle/>
          <a:p>
            <a:r>
              <a:rPr lang="el-GR"/>
              <a:t>Βρείτε το πρόγραμμα εκμάθησης</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l-GR"/>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517069" y="3691835"/>
            <a:ext cx="3733800" cy="646331"/>
          </a:xfrm>
          <a:prstGeom prst="rect">
            <a:avLst/>
          </a:prstGeom>
        </p:spPr>
        <p:txBody>
          <a:bodyPr wrap="square">
            <a:spAutoFit/>
          </a:bodyPr>
          <a:lstStyle/>
          <a:p>
            <a:r>
              <a:rPr lang="el-GR" sz="3600" dirty="0">
                <a:solidFill>
                  <a:schemeClr val="bg1"/>
                </a:solidFill>
                <a:latin typeface="Segoe UI Light" panose="020B0502040204020203" pitchFamily="34" charset="0"/>
              </a:rPr>
              <a:t>Ολοκλήρωση</a:t>
            </a:r>
          </a:p>
        </p:txBody>
      </p:sp>
      <p:sp>
        <p:nvSpPr>
          <p:cNvPr id="4" name="Title 3" hidden="1"/>
          <p:cNvSpPr>
            <a:spLocks noGrp="1"/>
          </p:cNvSpPr>
          <p:nvPr>
            <p:ph type="ctrTitle"/>
          </p:nvPr>
        </p:nvSpPr>
        <p:spPr/>
        <p:txBody>
          <a:bodyPr/>
          <a:lstStyle/>
          <a:p>
            <a:r>
              <a:rPr lang="el-GR"/>
              <a:t>Ολοκλήρωση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el-GR"/>
          </a:p>
        </p:txBody>
      </p:sp>
      <p:pic>
        <p:nvPicPr>
          <p:cNvPr id="5" name="Picture 4" descr="&lt;strong&gt;Κλεψύδρα&lt;/strong&gt; Clip Ar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Συζήτηση</a:t>
            </a:r>
          </a:p>
        </p:txBody>
      </p:sp>
      <p:sp>
        <p:nvSpPr>
          <p:cNvPr id="15" name="Rectangle 14" descr="&#10;"/>
          <p:cNvSpPr/>
          <p:nvPr/>
        </p:nvSpPr>
        <p:spPr>
          <a:xfrm>
            <a:off x="5021800" y="1295216"/>
            <a:ext cx="3657599" cy="2862322"/>
          </a:xfrm>
          <a:prstGeom prst="rect">
            <a:avLst/>
          </a:prstGeom>
        </p:spPr>
        <p:txBody>
          <a:bodyPr wrap="square">
            <a:spAutoFit/>
          </a:bodyPr>
          <a:lstStyle/>
          <a:p>
            <a:r>
              <a:rPr lang="el-GR" sz="3600" dirty="0">
                <a:latin typeface="Segoe UI Light" panose="020B0502040204020203" pitchFamily="34" charset="0"/>
              </a:rPr>
              <a:t>Τώρα που έχετε δοκιμάσει ένα πρόγραμμα εκμάθησης: </a:t>
            </a:r>
            <a:br>
              <a:rPr lang="en-US" sz="3600" dirty="0">
                <a:latin typeface="Segoe UI Light" panose="020B0502040204020203" pitchFamily="34" charset="0"/>
              </a:rPr>
            </a:br>
            <a:r>
              <a:rPr lang="el-GR" sz="3600" dirty="0">
                <a:latin typeface="Segoe UI Light" panose="020B0502040204020203" pitchFamily="34" charset="0"/>
              </a:rPr>
              <a:t>τι είναι κώδικας;</a:t>
            </a:r>
          </a:p>
        </p:txBody>
      </p:sp>
      <p:sp>
        <p:nvSpPr>
          <p:cNvPr id="4" name="Title 3" hidden="1"/>
          <p:cNvSpPr>
            <a:spLocks noGrp="1"/>
          </p:cNvSpPr>
          <p:nvPr>
            <p:ph type="ctrTitle"/>
          </p:nvPr>
        </p:nvSpPr>
        <p:spPr/>
        <p:txBody>
          <a:bodyPr/>
          <a:lstStyle/>
          <a:p>
            <a:r>
              <a:rPr lang="el-GR"/>
              <a:t>Τώρα ποια είναι η γνώμη σας για τη "συγγραφή κώδικα";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el-GR"/>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el-GR" sz="4800" b="0">
                <a:solidFill>
                  <a:schemeClr val="bg1"/>
                </a:solidFill>
                <a:latin typeface="Segoe UI Light" panose="020B0502040204020203" pitchFamily="34" charset="0"/>
              </a:rPr>
              <a:t>Τα καταφέρατε!</a:t>
            </a:r>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el-GR" sz="3600">
                <a:solidFill>
                  <a:prstClr val="white"/>
                </a:solidFill>
                <a:latin typeface="Segoe UI Light" panose="020B0502040204020203" pitchFamily="34" charset="0"/>
              </a:rPr>
              <a:t>Τι μπορείτε να μάθετε στη συνέχεια; </a:t>
            </a:r>
          </a:p>
          <a:p>
            <a:pPr lvl="0"/>
            <a:r>
              <a:rPr lang="el-GR" sz="3600">
                <a:solidFill>
                  <a:prstClr val="white"/>
                </a:solidFill>
                <a:latin typeface="Segoe UI Light" panose="020B0502040204020203" pitchFamily="34" charset="0"/>
              </a:rPr>
              <a:t>Δεν χρειάζεται να τελειώσει εδώ! </a:t>
            </a:r>
          </a:p>
          <a:p>
            <a:pPr lvl="0"/>
            <a:r>
              <a:rPr lang="el-GR"/>
              <a:t> </a:t>
            </a:r>
          </a:p>
          <a:p>
            <a:pPr lvl="0"/>
            <a:r>
              <a:rPr lang="el-GR" sz="1800">
                <a:solidFill>
                  <a:prstClr val="white"/>
                </a:solidFill>
                <a:latin typeface="Segoe UI Light" panose="020B0502040204020203" pitchFamily="34" charset="0"/>
              </a:rPr>
              <a:t>Ακολουθούν μερικά βήματα που μπορείτε να ακολουθήσετε για να γιορτάσετε, να συνεχίσετε να μαθαίνετε και να διασκεδάσετε περισσότερο!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atin typeface="Segoe UI Light" panose="020B0502040204020203" pitchFamily="34" charset="0"/>
              </a:rPr>
              <a:t>1</a:t>
            </a:r>
          </a:p>
        </p:txBody>
      </p:sp>
      <p:sp>
        <p:nvSpPr>
          <p:cNvPr id="49" name="Rectangle 48"/>
          <p:cNvSpPr/>
          <p:nvPr/>
        </p:nvSpPr>
        <p:spPr>
          <a:xfrm>
            <a:off x="563532" y="3057342"/>
            <a:ext cx="2346939" cy="707886"/>
          </a:xfrm>
          <a:prstGeom prst="rect">
            <a:avLst/>
          </a:prstGeom>
        </p:spPr>
        <p:txBody>
          <a:bodyPr wrap="square">
            <a:spAutoFit/>
          </a:bodyPr>
          <a:lstStyle/>
          <a:p>
            <a:r>
              <a:rPr lang="el-GR" sz="2000" dirty="0">
                <a:solidFill>
                  <a:schemeClr val="bg1"/>
                </a:solidFill>
                <a:latin typeface="Segoe UI Light" panose="020B0502040204020203" pitchFamily="34" charset="0"/>
              </a:rPr>
              <a:t>Πάρτε το πιστοποιητικό σας.</a:t>
            </a:r>
          </a:p>
        </p:txBody>
      </p:sp>
      <p:sp>
        <p:nvSpPr>
          <p:cNvPr id="57" name="TextBox 56"/>
          <p:cNvSpPr txBox="1"/>
          <p:nvPr/>
        </p:nvSpPr>
        <p:spPr>
          <a:xfrm>
            <a:off x="571489" y="3945636"/>
            <a:ext cx="2206625" cy="1477328"/>
          </a:xfrm>
          <a:prstGeom prst="rect">
            <a:avLst/>
          </a:prstGeom>
          <a:noFill/>
        </p:spPr>
        <p:txBody>
          <a:bodyPr wrap="square" rtlCol="0">
            <a:spAutoFit/>
          </a:bodyPr>
          <a:lstStyle/>
          <a:p>
            <a:r>
              <a:rPr lang="el-GR" sz="1500" dirty="0">
                <a:solidFill>
                  <a:schemeClr val="bg1"/>
                </a:solidFill>
                <a:latin typeface="Segoe UI Light" panose="020B0502040204020203" pitchFamily="34" charset="0"/>
              </a:rPr>
              <a:t>Συγχαρητήρια! Τα καταφέρατε! Θα βρείτε το πιστοποιητικό σας στο τέλος του προγράμματος εκμάθησης.</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atin typeface="Segoe UI Light" panose="020B0502040204020203" pitchFamily="34" charset="0"/>
              </a:rPr>
              <a:t>2</a:t>
            </a:r>
          </a:p>
        </p:txBody>
      </p:sp>
      <p:sp>
        <p:nvSpPr>
          <p:cNvPr id="52" name="Rectangle 51" descr="&#10;"/>
          <p:cNvSpPr/>
          <p:nvPr/>
        </p:nvSpPr>
        <p:spPr>
          <a:xfrm>
            <a:off x="3055679" y="3057342"/>
            <a:ext cx="2295997" cy="707886"/>
          </a:xfrm>
          <a:prstGeom prst="rect">
            <a:avLst/>
          </a:prstGeom>
        </p:spPr>
        <p:txBody>
          <a:bodyPr wrap="square">
            <a:spAutoFit/>
          </a:bodyPr>
          <a:lstStyle/>
          <a:p>
            <a:r>
              <a:rPr lang="el-GR" sz="2000" dirty="0">
                <a:solidFill>
                  <a:schemeClr val="bg1"/>
                </a:solidFill>
                <a:latin typeface="Segoe UI Light" panose="020B0502040204020203" pitchFamily="34" charset="0"/>
              </a:rPr>
              <a:t>Παίξτε περισσότερο.</a:t>
            </a:r>
          </a:p>
        </p:txBody>
      </p:sp>
      <p:sp>
        <p:nvSpPr>
          <p:cNvPr id="53" name="Rectangle 52" descr="&#10;"/>
          <p:cNvSpPr/>
          <p:nvPr/>
        </p:nvSpPr>
        <p:spPr>
          <a:xfrm>
            <a:off x="3051597" y="3951253"/>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l-GR" sz="1500" dirty="0">
                <a:solidFill>
                  <a:schemeClr val="bg1"/>
                </a:solidFill>
                <a:latin typeface="Segoe UI Light" panose="020B0502040204020203" pitchFamily="34" charset="0"/>
              </a:rPr>
              <a:t>Στείλτε τον κώδικά σας στο Minecraft: Education Edition για να δείτε τον κώδικα να ζωντανεύει στο πραγματικό παιχνίδι!</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atin typeface="Segoe UI Light" panose="020B0502040204020203" pitchFamily="34" charset="0"/>
              </a:rPr>
              <a:t>3</a:t>
            </a:r>
          </a:p>
        </p:txBody>
      </p:sp>
      <p:sp>
        <p:nvSpPr>
          <p:cNvPr id="54" name="Rectangle 53" descr="&#10;"/>
          <p:cNvSpPr/>
          <p:nvPr/>
        </p:nvSpPr>
        <p:spPr>
          <a:xfrm>
            <a:off x="6015088" y="3057342"/>
            <a:ext cx="2295997" cy="707886"/>
          </a:xfrm>
          <a:prstGeom prst="rect">
            <a:avLst/>
          </a:prstGeom>
        </p:spPr>
        <p:txBody>
          <a:bodyPr wrap="square">
            <a:spAutoFit/>
          </a:bodyPr>
          <a:lstStyle/>
          <a:p>
            <a:r>
              <a:rPr lang="el-GR" sz="2000" dirty="0">
                <a:solidFill>
                  <a:schemeClr val="bg1"/>
                </a:solidFill>
                <a:latin typeface="Segoe UI Light" panose="020B0502040204020203" pitchFamily="34" charset="0"/>
              </a:rPr>
              <a:t>Μάθετε περισσότερα.</a:t>
            </a:r>
          </a:p>
        </p:txBody>
      </p:sp>
      <p:sp>
        <p:nvSpPr>
          <p:cNvPr id="55" name="Rectangle 54" descr="&#10;"/>
          <p:cNvSpPr/>
          <p:nvPr/>
        </p:nvSpPr>
        <p:spPr>
          <a:xfrm>
            <a:off x="6018618" y="3945636"/>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l-GR" sz="1500" dirty="0">
                <a:solidFill>
                  <a:schemeClr val="bg1"/>
                </a:solidFill>
                <a:latin typeface="Segoe UI Light" panose="020B0502040204020203" pitchFamily="34" charset="0"/>
              </a:rPr>
              <a:t>Εξερευνήστε πρόσθετους πόρους στην τοποθεσία Microsoft.com/</a:t>
            </a:r>
          </a:p>
          <a:p>
            <a:r>
              <a:rPr lang="el-GR" sz="1800" dirty="0">
                <a:solidFill>
                  <a:schemeClr val="bg1"/>
                </a:solidFill>
                <a:latin typeface="Segoe UI Light" panose="020B0502040204020203" pitchFamily="34" charset="0"/>
              </a:rPr>
              <a:t>digitalskills</a:t>
            </a:r>
            <a:endParaRPr lang="el-GR"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l-GR"/>
              <a:t>Επόμενα βήματα</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l-GR"/>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263118" cy="1200329"/>
          </a:xfrm>
          <a:prstGeom prst="rect">
            <a:avLst/>
          </a:prstGeom>
        </p:spPr>
        <p:txBody>
          <a:bodyPr wrap="square">
            <a:spAutoFit/>
          </a:bodyPr>
          <a:lstStyle/>
          <a:p>
            <a:r>
              <a:rPr lang="el-GR" sz="3600" dirty="0">
                <a:solidFill>
                  <a:schemeClr val="bg1"/>
                </a:solidFill>
                <a:latin typeface="Segoe UI Light" panose="020B0502040204020203" pitchFamily="34" charset="0"/>
              </a:rPr>
              <a:t>Ας μιλήσουμε για κώδικα!</a:t>
            </a:r>
          </a:p>
        </p:txBody>
      </p:sp>
      <p:pic>
        <p:nvPicPr>
          <p:cNvPr id="3" name="Picture 2" descr="Το σκίτσο δείχνει έναν πύραυλο που πετάει πλάι σε ένα πολύχρωμο ουράνιο τόξο" title="Το σκίτσο δείχνει έναν πύραυλο που πετάει πλάι σε ένα πολύχρωμο ουράνιο τόξο"/>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el-GR"/>
              <a:t>Ας μιλήσουμε για τη συγγραφή κώδικα</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el-GR"/>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Ομάδα αγοριών και κοριτσιών σηκώνουν το κεφάλι τους πάνω από τον φορητό υπολογιστή όπου δουλεύουν, για να χαμογελάσουν στην κάμερα&#10;" title="Ομάδα αγοριών και κοριτσιών σηκώνουν το κεφάλι τους πάνω από τον φορητό υπολογιστή όπου δουλεύουν, για να χαμογελάσουν στην κάμερα"/>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Σας ευχαριστούμε για τη συμμετοχή&#10;Hour of CodeTM&#10;"/>
          <p:cNvSpPr/>
          <p:nvPr/>
        </p:nvSpPr>
        <p:spPr>
          <a:xfrm>
            <a:off x="437176" y="2244267"/>
            <a:ext cx="7708017" cy="1200329"/>
          </a:xfrm>
          <a:prstGeom prst="rect">
            <a:avLst/>
          </a:prstGeom>
        </p:spPr>
        <p:txBody>
          <a:bodyPr wrap="square">
            <a:spAutoFit/>
          </a:bodyPr>
          <a:lstStyle/>
          <a:p>
            <a:r>
              <a:rPr lang="el-GR" sz="3600" dirty="0">
                <a:solidFill>
                  <a:schemeClr val="bg1"/>
                </a:solidFill>
                <a:latin typeface="Segoe UI Light" panose="020B0502040204020203" pitchFamily="34" charset="0"/>
              </a:rPr>
              <a:t>Σας ευχαριστούμε για τη συμμετοχή</a:t>
            </a:r>
          </a:p>
          <a:p>
            <a:r>
              <a:rPr lang="el-GR" sz="3600" dirty="0">
                <a:solidFill>
                  <a:schemeClr val="bg1"/>
                </a:solidFill>
                <a:latin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el-GR"/>
              <a:t>Ευχαριστούμε για τη συμμετοχή!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l-GR"/>
          </a:p>
        </p:txBody>
      </p:sp>
      <p:sp>
        <p:nvSpPr>
          <p:cNvPr id="2" name="Rectangle 1">
            <a:extLst>
              <a:ext uri="{FF2B5EF4-FFF2-40B4-BE49-F238E27FC236}">
                <a16:creationId xmlns:a16="http://schemas.microsoft.com/office/drawing/2014/main" id="{1E91836C-D4F0-4EE4-8854-E01D9E8AF8EF}"/>
              </a:ext>
            </a:extLst>
          </p:cNvPr>
          <p:cNvSpPr/>
          <p:nvPr/>
        </p:nvSpPr>
        <p:spPr>
          <a:xfrm>
            <a:off x="369162" y="4290852"/>
            <a:ext cx="5046899" cy="1015663"/>
          </a:xfrm>
          <a:prstGeom prst="rect">
            <a:avLst/>
          </a:prstGeom>
        </p:spPr>
        <p:txBody>
          <a:bodyPr wrap="square">
            <a:spAutoFit/>
          </a:bodyPr>
          <a:lstStyle/>
          <a:p>
            <a:pPr lvl="0">
              <a:defRPr/>
            </a:pPr>
            <a:endParaRPr lang="el-GR"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l-GR" sz="1200" dirty="0">
                <a:solidFill>
                  <a:schemeClr val="bg1"/>
                </a:solidFill>
              </a:rPr>
              <a:t>© Code.org, 2017. Η ονομασία Code.org®, το λογότυπο CODE και η ονομασία Hour of Code® είναι εμπορικά σήματα του οργανισμού Code.org</a:t>
            </a:r>
            <a:endParaRPr lang="el-GR"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l-GR" sz="1200" dirty="0">
                <a:solidFill>
                  <a:schemeClr val="bg1"/>
                </a:solidFill>
              </a:rPr>
              <a:t>Mojang © 2017. Η ονομασία "Minecraft" είναι εμπορικό σήμα της Mojang AB</a:t>
            </a:r>
          </a:p>
          <a:p>
            <a:pPr lvl="0">
              <a:defRPr/>
            </a:pPr>
            <a:r>
              <a:rPr lang="el-GR" sz="1200" dirty="0">
                <a:solidFill>
                  <a:schemeClr val="bg1"/>
                </a:solidFill>
              </a:rPr>
              <a:t>© 2017 Microsoft Corporation. Με επιφύλαξη κάθε νόμιμου δικαιώματος.</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Παιδιά των πρώτων τάξεων του δημοτικού που πληκτρολογούν σε έναν φορητό υπολογιστή. Βίντεο Hour of Code™ από τον οργανισμό Code.org&#10;" title="Βίντεο Hour of Code™ από τον οργανισμό Code.org"/>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el-GR" dirty="0"/>
              <a:t>Βίντεο Hour of Code™ από τον οργανισμό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el-GR"/>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Ερώτηση</a:t>
            </a:r>
          </a:p>
        </p:txBody>
      </p:sp>
      <p:sp>
        <p:nvSpPr>
          <p:cNvPr id="15" name="Rectangle 14" descr="&#10;"/>
          <p:cNvSpPr/>
          <p:nvPr/>
        </p:nvSpPr>
        <p:spPr>
          <a:xfrm>
            <a:off x="5021800" y="1149340"/>
            <a:ext cx="3657599" cy="3416320"/>
          </a:xfrm>
          <a:prstGeom prst="rect">
            <a:avLst/>
          </a:prstGeom>
        </p:spPr>
        <p:txBody>
          <a:bodyPr wrap="square">
            <a:spAutoFit/>
          </a:bodyPr>
          <a:lstStyle/>
          <a:p>
            <a:r>
              <a:rPr lang="el-GR" sz="3600">
                <a:latin typeface="Segoe UI Light" panose="020B0502040204020203" pitchFamily="34" charset="0"/>
              </a:rPr>
              <a:t>Τι είναι κώδικας;</a:t>
            </a:r>
          </a:p>
          <a:p>
            <a:endParaRPr lang="el-GR" sz="3600">
              <a:latin typeface="Segoe UI Light" panose="020B0502040204020203" pitchFamily="34" charset="0"/>
              <a:ea typeface="Segoe Pro Light" charset="0"/>
              <a:cs typeface="Segoe UI Light" panose="020B0502040204020203" pitchFamily="34" charset="0"/>
            </a:endParaRPr>
          </a:p>
          <a:p>
            <a:r>
              <a:rPr lang="el-GR" sz="3600">
                <a:latin typeface="Segoe UI Light" panose="020B0502040204020203" pitchFamily="34" charset="0"/>
              </a:rPr>
              <a:t>Τι σκέφτεστε όταν ακούτε τη λέξη "κώδικας";</a:t>
            </a:r>
            <a:endParaRPr lang="el-GR" sz="180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el-GR"/>
              <a:t>Τι γνωρίζετε για τη "συγγραφή κώδικα";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el-GR"/>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883056"/>
            <a:ext cx="3695700" cy="3970318"/>
          </a:xfrm>
          <a:prstGeom prst="rect">
            <a:avLst/>
          </a:prstGeom>
        </p:spPr>
        <p:txBody>
          <a:bodyPr wrap="square">
            <a:spAutoFit/>
          </a:bodyPr>
          <a:lstStyle/>
          <a:p>
            <a:r>
              <a:rPr lang="el-GR" sz="3600" dirty="0">
                <a:solidFill>
                  <a:schemeClr val="bg1"/>
                </a:solidFill>
                <a:latin typeface="Segoe UI Light" panose="020B0502040204020203" pitchFamily="34" charset="0"/>
              </a:rPr>
              <a:t>Η συγγραφή κώδικα είναι </a:t>
            </a:r>
            <a:br>
              <a:rPr lang="en-US" sz="3600" dirty="0">
                <a:solidFill>
                  <a:schemeClr val="bg1"/>
                </a:solidFill>
                <a:latin typeface="Segoe UI Light" panose="020B0502040204020203" pitchFamily="34" charset="0"/>
              </a:rPr>
            </a:br>
            <a:r>
              <a:rPr lang="el-GR" sz="3600" dirty="0">
                <a:solidFill>
                  <a:schemeClr val="bg1"/>
                </a:solidFill>
                <a:latin typeface="Segoe UI Light" panose="020B0502040204020203" pitchFamily="34" charset="0"/>
              </a:rPr>
              <a:t>ο τρόπος με τον οποίο έχουν δημιουργηθεί οι εφαρμογές και οι τοποθεσίες Web</a:t>
            </a:r>
          </a:p>
        </p:txBody>
      </p:sp>
      <p:pic>
        <p:nvPicPr>
          <p:cNvPr id="3" name="Picture 2" descr="Το αγόρι κλείνει τα μάτια του και χαμογελάει καθώς σκέφτεται διαφορετικούς τρόπους με τους οποίους ο κώδικας υπάρχει στη ζωή του. Ένα ρομπότ, ένας μοβ ελέφαντας, ένα κινητό τηλέφωνο και μια κιθάρα είναι μεταξύ των πολλαπλών τυχαίων, διασκεδαστικών εικόνων που φαίνεται να βγαίνουν από το κεφάλι του αγοριού και αντιπροσωπεύουν τη φαντασία του" title="Το σκίτσο δείχνει ένα αγόρι που φαντάζεται τους τρόπους με τους οποίους ο κώδικας υπάρχει στη ζωή του"/>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el-GR"/>
              <a:t>Η συγγραφή κώδικα είναι…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el-GR"/>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Ένα αγόρι λέει &quot;Γεια!&quot; σε ένα tablet και μια κινητή συσκευή και οι συσκευές απαντούν &quot;;&quot; - Δεν καταλαβαίνουν το αγόρι γιατί δεν μιλάει τη γλώσσα τους.&#10;" title="Ένα αγόρι μιλάει στον υπολογιστή στα Αγγλικά"/>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el-GR" sz="3200">
                  <a:latin typeface="Segoe UI Light" panose="020B0502040204020203" pitchFamily="34" charset="0"/>
                </a:rPr>
                <a:t>Γεια!</a:t>
              </a:r>
              <a:endParaRPr lang="el-GR" sz="3200" b="1">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el-GR" sz="3200">
                    <a:latin typeface="Segoe UI Light" panose="020B0502040204020203" pitchFamily="34" charset="0"/>
                  </a:rPr>
                  <a:t>;</a:t>
                </a:r>
                <a:endParaRPr lang="el-GR" sz="3200" b="1">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el-GR"/>
              <a:t>Μπορείτε να επικοινωνείτε με τους υπολογιστές</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el-GR"/>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Ένα κορίτσι μιλάει σε ένα tablet και μια κινητή συσκευή σε κώδικα. Οι συσκευές καταλαβαίνουν, γιατί το κορίτσι τους μιλάει στη γλώσσα τους: κώδικα." title="Ένα κορίτσι μιλάει στον υπολογιστή σε κώδικα"/>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el-GR" sz="3200">
                  <a:latin typeface="Segoe UI Light" panose="020B0502040204020203" pitchFamily="34" charset="0"/>
                </a:rPr>
                <a:t>&lt;/&gt; {}</a:t>
              </a:r>
              <a:endParaRPr lang="el-GR" sz="3200" b="1">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el-GR" sz="3200">
                    <a:latin typeface="Segoe UI Light" panose="020B0502040204020203" pitchFamily="34" charset="0"/>
                  </a:rPr>
                  <a:t>:)</a:t>
                </a:r>
                <a:endParaRPr lang="el-GR" sz="3200" b="1">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el-GR"/>
              <a:t>Οι υπολογιστές καταλαβαίνουν τη γλώσσα του κώδικα</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el-GR"/>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l-GR" sz="3600">
                <a:solidFill>
                  <a:schemeClr val="bg1"/>
                </a:solidFill>
                <a:latin typeface="Segoe UI Light" panose="020B0502040204020203" pitchFamily="34" charset="0"/>
              </a:rPr>
              <a:t>Η συγγραφή κώδικα αφορά...</a:t>
            </a:r>
          </a:p>
        </p:txBody>
      </p:sp>
      <p:pic>
        <p:nvPicPr>
          <p:cNvPr id="8" name="Picture 7" descr="Ένα ρομπότ και μια χελώνα στέκονται πάνω σε ένα μπλοκ" title="Ένα ρομπότ και μια χελώνα στέκονται πάνω σε ένα μπλοκ"/>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el-GR"/>
              <a:t>Τι είναι η συγγραφή κώδικα;</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el-GR"/>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el-GR" sz="3600">
                <a:solidFill>
                  <a:schemeClr val="bg1"/>
                </a:solidFill>
                <a:latin typeface="Segoe UI Light" panose="020B0502040204020203" pitchFamily="34" charset="0"/>
              </a:rPr>
              <a:t>Επίλυση προβλημάτων</a:t>
            </a:r>
          </a:p>
        </p:txBody>
      </p:sp>
      <p:pic>
        <p:nvPicPr>
          <p:cNvPr id="10" name="Picture 9" descr="Ένα παιχνίδι στοίβαξης με πολύχρωμους δακτύλιους και ανθρώπινη μορφή με δύο πόδια και δύο μάτια στέκεται πάνω σε ένα μπλοκ" title="Ένα παιχνίδι στοίβαξης με πολύχρωμους δακτύλιους και ανθρώπινη μορφή με δύο πόδια και δύο μάτια στέκεται πάνω σε ένα μπλοκ"/>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el-GR"/>
              <a:t>Επίλυση προβλημάτων</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el-GR"/>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99B5CC-78B5-4F8C-BED5-3F9140D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52A4CE-5BBF-4C96-93F5-8D18FE4A30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2783</Words>
  <Application>Microsoft Office PowerPoint</Application>
  <PresentationFormat>On-screen Show (16:10)</PresentationFormat>
  <Paragraphs>331</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handy</vt:lpstr>
      <vt:lpstr>Arial</vt:lpstr>
      <vt:lpstr>Calibri</vt:lpstr>
      <vt:lpstr>Calibri Light</vt:lpstr>
      <vt:lpstr>Segoe Pro Light</vt:lpstr>
      <vt:lpstr>Segoe UI Light</vt:lpstr>
      <vt:lpstr>Office Theme</vt:lpstr>
      <vt:lpstr>Καλώς ορίσατε στο Hour of Code™</vt:lpstr>
      <vt:lpstr>Ας μιλήσουμε για τη συγγραφή κώδικα</vt:lpstr>
      <vt:lpstr>Βίντεο Hour of Code™ από τον οργανισμό Code.org</vt:lpstr>
      <vt:lpstr>Τι γνωρίζετε για τη "συγγραφή κώδικα"; </vt:lpstr>
      <vt:lpstr>Η συγγραφή κώδικα είναι… </vt:lpstr>
      <vt:lpstr>Μπορείτε να επικοινωνείτε με τους υπολογιστές</vt:lpstr>
      <vt:lpstr>Οι υπολογιστές καταλαβαίνουν τη γλώσσα του κώδικα</vt:lpstr>
      <vt:lpstr>Τι είναι η συγγραφή κώδικα;</vt:lpstr>
      <vt:lpstr>Επίλυση προβλημάτων</vt:lpstr>
      <vt:lpstr>Χρησιμοποιώντας τη φαντασία σας</vt:lpstr>
      <vt:lpstr>Δουλεύοντας με φίλους</vt:lpstr>
      <vt:lpstr>Τι σας αρέσει να κάνετε;</vt:lpstr>
      <vt:lpstr>Βάλτε τη συγγραφή κώδικα σε ό,τι αγαπάτε</vt:lpstr>
      <vt:lpstr>Πώς πετυχαίνει </vt:lpstr>
      <vt:lpstr>Βρείτε το πρόγραμμα εκμάθησης</vt:lpstr>
      <vt:lpstr>Ολοκλήρωση </vt:lpstr>
      <vt:lpstr>Τώρα ποια είναι η γνώμη σας για τη "συγγραφή κώδικα"; </vt:lpstr>
      <vt:lpstr>PowerPoint Presentation</vt:lpstr>
      <vt:lpstr>Επόμενα βήματα</vt:lpstr>
      <vt:lpstr>Ευχαριστούμε για τη συμμετοχή!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cp:revision>2</cp:revision>
  <dcterms:modified xsi:type="dcterms:W3CDTF">2017-10-31T08:00:56Z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